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0" r:id="rId1"/>
    <p:sldMasterId id="2147483702" r:id="rId2"/>
  </p:sldMasterIdLst>
  <p:notesMasterIdLst>
    <p:notesMasterId r:id="rId24"/>
  </p:notesMasterIdLst>
  <p:sldIdLst>
    <p:sldId id="500" r:id="rId3"/>
    <p:sldId id="498" r:id="rId4"/>
    <p:sldId id="495" r:id="rId5"/>
    <p:sldId id="485" r:id="rId6"/>
    <p:sldId id="427" r:id="rId7"/>
    <p:sldId id="459" r:id="rId8"/>
    <p:sldId id="451" r:id="rId9"/>
    <p:sldId id="455" r:id="rId10"/>
    <p:sldId id="462" r:id="rId11"/>
    <p:sldId id="467" r:id="rId12"/>
    <p:sldId id="470" r:id="rId13"/>
    <p:sldId id="471" r:id="rId14"/>
    <p:sldId id="472" r:id="rId15"/>
    <p:sldId id="475" r:id="rId16"/>
    <p:sldId id="473" r:id="rId17"/>
    <p:sldId id="488" r:id="rId18"/>
    <p:sldId id="489" r:id="rId19"/>
    <p:sldId id="490" r:id="rId20"/>
    <p:sldId id="491" r:id="rId21"/>
    <p:sldId id="492" r:id="rId22"/>
    <p:sldId id="499" r:id="rId23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8466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00" autoAdjust="0"/>
    <p:restoredTop sz="94660" autoAdjust="0"/>
  </p:normalViewPr>
  <p:slideViewPr>
    <p:cSldViewPr>
      <p:cViewPr varScale="1">
        <p:scale>
          <a:sx n="79" d="100"/>
          <a:sy n="79" d="100"/>
        </p:scale>
        <p:origin x="-1230" y="-78"/>
      </p:cViewPr>
      <p:guideLst>
        <p:guide orient="horz" pos="1616"/>
        <p:guide orient="horz" pos="2931"/>
        <p:guide orient="horz" pos="4065"/>
        <p:guide orient="horz" pos="1933"/>
        <p:guide orient="horz" pos="981"/>
        <p:guide orient="horz" pos="2387"/>
        <p:guide orient="horz" pos="2840"/>
        <p:guide pos="2880"/>
        <p:guide pos="793"/>
        <p:guide pos="5148"/>
        <p:guide pos="5511"/>
        <p:guide pos="1519"/>
        <p:guide pos="15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3990" y="-96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45844E-2CAF-4375-A40E-A9A7B3D6DB3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35E2634-7842-400D-A4CA-08CF39391678}">
      <dgm:prSet phldrT="[Texto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pt-BR" sz="1400" b="1" dirty="0"/>
            <a:t>Fase 1 </a:t>
          </a:r>
        </a:p>
        <a:p>
          <a:r>
            <a:rPr lang="pt-BR" sz="1400" b="1" dirty="0"/>
            <a:t>Avaliação Básica </a:t>
          </a:r>
          <a:endParaRPr lang="pt-BR" sz="1400" dirty="0"/>
        </a:p>
      </dgm:t>
    </dgm:pt>
    <dgm:pt modelId="{A0B2338B-271F-4B95-A4EE-13106A17DDFE}" type="parTrans" cxnId="{10747A12-74F1-4FA9-A3FD-45A210882D17}">
      <dgm:prSet/>
      <dgm:spPr/>
      <dgm:t>
        <a:bodyPr/>
        <a:lstStyle/>
        <a:p>
          <a:endParaRPr lang="pt-BR" sz="1400"/>
        </a:p>
      </dgm:t>
    </dgm:pt>
    <dgm:pt modelId="{43CD980A-879F-40D8-998C-DEDCED490058}" type="sibTrans" cxnId="{10747A12-74F1-4FA9-A3FD-45A210882D17}">
      <dgm:prSet custT="1"/>
      <dgm:spPr/>
      <dgm:t>
        <a:bodyPr/>
        <a:lstStyle/>
        <a:p>
          <a:endParaRPr lang="pt-BR" sz="1100"/>
        </a:p>
      </dgm:t>
    </dgm:pt>
    <dgm:pt modelId="{073ECCA7-6D80-4EB2-AF73-1F6A3429FAEB}">
      <dgm:prSet phldrT="[Texto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pt-BR" sz="1400" b="1" dirty="0"/>
            <a:t>Fase 2 </a:t>
          </a:r>
        </a:p>
        <a:p>
          <a:r>
            <a:rPr lang="pt-BR" sz="1400" b="1" dirty="0"/>
            <a:t>Avaliação Avançada </a:t>
          </a:r>
          <a:endParaRPr lang="pt-BR" sz="1400" dirty="0"/>
        </a:p>
      </dgm:t>
    </dgm:pt>
    <dgm:pt modelId="{B67D34CF-A75E-4ED0-9ACF-FCD0EEFDAE0A}" type="parTrans" cxnId="{9F246FF5-3EC7-4662-A8B7-2FBF4D603C60}">
      <dgm:prSet/>
      <dgm:spPr/>
      <dgm:t>
        <a:bodyPr/>
        <a:lstStyle/>
        <a:p>
          <a:endParaRPr lang="pt-BR" sz="1400"/>
        </a:p>
      </dgm:t>
    </dgm:pt>
    <dgm:pt modelId="{F9DB44B6-664B-433E-9EAB-AAAA9DE47103}" type="sibTrans" cxnId="{9F246FF5-3EC7-4662-A8B7-2FBF4D603C60}">
      <dgm:prSet custT="1"/>
      <dgm:spPr/>
      <dgm:t>
        <a:bodyPr/>
        <a:lstStyle/>
        <a:p>
          <a:endParaRPr lang="pt-BR" sz="1100"/>
        </a:p>
      </dgm:t>
    </dgm:pt>
    <dgm:pt modelId="{6DC13099-ADA2-4171-B560-3CE11F338204}">
      <dgm:prSet phldrT="[Texto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pt-BR" sz="1400" b="1" dirty="0"/>
            <a:t>Fase 3 </a:t>
          </a:r>
        </a:p>
        <a:p>
          <a:r>
            <a:rPr lang="pt-BR" sz="1400" b="1" dirty="0" err="1"/>
            <a:t>Due</a:t>
          </a:r>
          <a:r>
            <a:rPr lang="pt-BR" sz="1400" b="1" dirty="0"/>
            <a:t> </a:t>
          </a:r>
          <a:r>
            <a:rPr lang="pt-BR" sz="1400" b="1" dirty="0" err="1" smtClean="0"/>
            <a:t>Diligence</a:t>
          </a:r>
          <a:endParaRPr lang="pt-BR" sz="1400" dirty="0"/>
        </a:p>
      </dgm:t>
    </dgm:pt>
    <dgm:pt modelId="{1A7C0A87-A1AD-4B68-8EAF-C358F55DE6DD}" type="parTrans" cxnId="{2D2FDE8B-27D3-4A2A-82C5-547D9A4F6EDD}">
      <dgm:prSet/>
      <dgm:spPr/>
      <dgm:t>
        <a:bodyPr/>
        <a:lstStyle/>
        <a:p>
          <a:endParaRPr lang="pt-BR" sz="1400"/>
        </a:p>
      </dgm:t>
    </dgm:pt>
    <dgm:pt modelId="{0BCD4140-F681-4E08-B774-4EE2D542BC5B}" type="sibTrans" cxnId="{2D2FDE8B-27D3-4A2A-82C5-547D9A4F6EDD}">
      <dgm:prSet custT="1"/>
      <dgm:spPr/>
      <dgm:t>
        <a:bodyPr/>
        <a:lstStyle/>
        <a:p>
          <a:endParaRPr lang="pt-BR" sz="1100"/>
        </a:p>
      </dgm:t>
    </dgm:pt>
    <dgm:pt modelId="{A7E7639C-72B3-4190-A598-EF3C22420208}">
      <dgm:prSet phldrT="[Texto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pt-BR" sz="1400" b="1" dirty="0"/>
            <a:t>Fase 4 </a:t>
          </a:r>
        </a:p>
        <a:p>
          <a:r>
            <a:rPr lang="pt-BR" sz="1400" b="1" dirty="0"/>
            <a:t>Aporte Financeiro e Geração de Valor</a:t>
          </a:r>
          <a:endParaRPr lang="pt-BR" sz="1400" dirty="0"/>
        </a:p>
      </dgm:t>
    </dgm:pt>
    <dgm:pt modelId="{A07EBA04-A69F-4F35-8656-E4F37CCC3FB3}" type="parTrans" cxnId="{070F05EF-C758-48D8-9624-3F4A2B63E995}">
      <dgm:prSet/>
      <dgm:spPr/>
      <dgm:t>
        <a:bodyPr/>
        <a:lstStyle/>
        <a:p>
          <a:endParaRPr lang="pt-BR" sz="1400"/>
        </a:p>
      </dgm:t>
    </dgm:pt>
    <dgm:pt modelId="{09DE49C5-F6F2-4506-96FA-1B5E2C11BE50}" type="sibTrans" cxnId="{070F05EF-C758-48D8-9624-3F4A2B63E995}">
      <dgm:prSet/>
      <dgm:spPr/>
      <dgm:t>
        <a:bodyPr/>
        <a:lstStyle/>
        <a:p>
          <a:endParaRPr lang="pt-BR" sz="1400"/>
        </a:p>
      </dgm:t>
    </dgm:pt>
    <dgm:pt modelId="{E4AE09C3-C274-407E-978A-06AE110CEE5E}" type="pres">
      <dgm:prSet presAssocID="{CA45844E-2CAF-4375-A40E-A9A7B3D6DB34}" presName="Name0" presStyleCnt="0">
        <dgm:presLayoutVars>
          <dgm:dir/>
          <dgm:resizeHandles val="exact"/>
        </dgm:presLayoutVars>
      </dgm:prSet>
      <dgm:spPr/>
    </dgm:pt>
    <dgm:pt modelId="{2BD557F1-BAB1-42CA-B47E-EDF1D099A6E8}" type="pres">
      <dgm:prSet presAssocID="{D35E2634-7842-400D-A4CA-08CF3939167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268B659-1557-4223-820D-6FC1E944030C}" type="pres">
      <dgm:prSet presAssocID="{43CD980A-879F-40D8-998C-DEDCED490058}" presName="sibTrans" presStyleLbl="sibTrans2D1" presStyleIdx="0" presStyleCnt="3"/>
      <dgm:spPr/>
      <dgm:t>
        <a:bodyPr/>
        <a:lstStyle/>
        <a:p>
          <a:endParaRPr lang="pt-BR"/>
        </a:p>
      </dgm:t>
    </dgm:pt>
    <dgm:pt modelId="{CC45944D-7ADE-48AE-992C-368116E2FDD1}" type="pres">
      <dgm:prSet presAssocID="{43CD980A-879F-40D8-998C-DEDCED490058}" presName="connectorText" presStyleLbl="sibTrans2D1" presStyleIdx="0" presStyleCnt="3"/>
      <dgm:spPr/>
      <dgm:t>
        <a:bodyPr/>
        <a:lstStyle/>
        <a:p>
          <a:endParaRPr lang="pt-BR"/>
        </a:p>
      </dgm:t>
    </dgm:pt>
    <dgm:pt modelId="{5D54099A-E251-477C-AE9C-402769AE47E3}" type="pres">
      <dgm:prSet presAssocID="{073ECCA7-6D80-4EB2-AF73-1F6A3429FAE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88C8173-49B4-4910-9D7C-09F546C48466}" type="pres">
      <dgm:prSet presAssocID="{F9DB44B6-664B-433E-9EAB-AAAA9DE47103}" presName="sibTrans" presStyleLbl="sibTrans2D1" presStyleIdx="1" presStyleCnt="3"/>
      <dgm:spPr/>
      <dgm:t>
        <a:bodyPr/>
        <a:lstStyle/>
        <a:p>
          <a:endParaRPr lang="pt-BR"/>
        </a:p>
      </dgm:t>
    </dgm:pt>
    <dgm:pt modelId="{CF462479-DA88-439E-9873-508BFBBE9592}" type="pres">
      <dgm:prSet presAssocID="{F9DB44B6-664B-433E-9EAB-AAAA9DE47103}" presName="connectorText" presStyleLbl="sibTrans2D1" presStyleIdx="1" presStyleCnt="3"/>
      <dgm:spPr/>
      <dgm:t>
        <a:bodyPr/>
        <a:lstStyle/>
        <a:p>
          <a:endParaRPr lang="pt-BR"/>
        </a:p>
      </dgm:t>
    </dgm:pt>
    <dgm:pt modelId="{C3491317-EAFB-41D5-B6BF-1506376A9F11}" type="pres">
      <dgm:prSet presAssocID="{6DC13099-ADA2-4171-B560-3CE11F33820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72B0831-5BB6-43F8-9F5C-5FF0B53A4A53}" type="pres">
      <dgm:prSet presAssocID="{0BCD4140-F681-4E08-B774-4EE2D542BC5B}" presName="sibTrans" presStyleLbl="sibTrans2D1" presStyleIdx="2" presStyleCnt="3"/>
      <dgm:spPr/>
      <dgm:t>
        <a:bodyPr/>
        <a:lstStyle/>
        <a:p>
          <a:endParaRPr lang="pt-BR"/>
        </a:p>
      </dgm:t>
    </dgm:pt>
    <dgm:pt modelId="{49CF7A77-44C2-45CB-B20F-6B69E88D0245}" type="pres">
      <dgm:prSet presAssocID="{0BCD4140-F681-4E08-B774-4EE2D542BC5B}" presName="connectorText" presStyleLbl="sibTrans2D1" presStyleIdx="2" presStyleCnt="3"/>
      <dgm:spPr/>
      <dgm:t>
        <a:bodyPr/>
        <a:lstStyle/>
        <a:p>
          <a:endParaRPr lang="pt-BR"/>
        </a:p>
      </dgm:t>
    </dgm:pt>
    <dgm:pt modelId="{3F83AD9F-1A36-4AB7-ACA4-4A7192A2A6EA}" type="pres">
      <dgm:prSet presAssocID="{A7E7639C-72B3-4190-A598-EF3C2242020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1B0BBF2-5376-4CC2-97D6-FFDBAE637D2B}" type="presOf" srcId="{43CD980A-879F-40D8-998C-DEDCED490058}" destId="{D268B659-1557-4223-820D-6FC1E944030C}" srcOrd="0" destOrd="0" presId="urn:microsoft.com/office/officeart/2005/8/layout/process1"/>
    <dgm:cxn modelId="{ABD9BB67-29DF-49C9-9EE4-785E70365FFB}" type="presOf" srcId="{A7E7639C-72B3-4190-A598-EF3C22420208}" destId="{3F83AD9F-1A36-4AB7-ACA4-4A7192A2A6EA}" srcOrd="0" destOrd="0" presId="urn:microsoft.com/office/officeart/2005/8/layout/process1"/>
    <dgm:cxn modelId="{1B10C6DA-D659-4610-95AD-0C9FD04A6A57}" type="presOf" srcId="{6DC13099-ADA2-4171-B560-3CE11F338204}" destId="{C3491317-EAFB-41D5-B6BF-1506376A9F11}" srcOrd="0" destOrd="0" presId="urn:microsoft.com/office/officeart/2005/8/layout/process1"/>
    <dgm:cxn modelId="{959969AF-973E-4EB0-B5BF-C9EA0B9A0FA7}" type="presOf" srcId="{D35E2634-7842-400D-A4CA-08CF39391678}" destId="{2BD557F1-BAB1-42CA-B47E-EDF1D099A6E8}" srcOrd="0" destOrd="0" presId="urn:microsoft.com/office/officeart/2005/8/layout/process1"/>
    <dgm:cxn modelId="{44D93848-A99F-4B94-B8FF-775ECB16D313}" type="presOf" srcId="{073ECCA7-6D80-4EB2-AF73-1F6A3429FAEB}" destId="{5D54099A-E251-477C-AE9C-402769AE47E3}" srcOrd="0" destOrd="0" presId="urn:microsoft.com/office/officeart/2005/8/layout/process1"/>
    <dgm:cxn modelId="{4754D3AB-5DD7-4E6F-95A9-4747712F5F33}" type="presOf" srcId="{CA45844E-2CAF-4375-A40E-A9A7B3D6DB34}" destId="{E4AE09C3-C274-407E-978A-06AE110CEE5E}" srcOrd="0" destOrd="0" presId="urn:microsoft.com/office/officeart/2005/8/layout/process1"/>
    <dgm:cxn modelId="{03C3C2FD-CEDC-41E0-88FF-001F5B8DFBAE}" type="presOf" srcId="{0BCD4140-F681-4E08-B774-4EE2D542BC5B}" destId="{49CF7A77-44C2-45CB-B20F-6B69E88D0245}" srcOrd="1" destOrd="0" presId="urn:microsoft.com/office/officeart/2005/8/layout/process1"/>
    <dgm:cxn modelId="{070F05EF-C758-48D8-9624-3F4A2B63E995}" srcId="{CA45844E-2CAF-4375-A40E-A9A7B3D6DB34}" destId="{A7E7639C-72B3-4190-A598-EF3C22420208}" srcOrd="3" destOrd="0" parTransId="{A07EBA04-A69F-4F35-8656-E4F37CCC3FB3}" sibTransId="{09DE49C5-F6F2-4506-96FA-1B5E2C11BE50}"/>
    <dgm:cxn modelId="{10747A12-74F1-4FA9-A3FD-45A210882D17}" srcId="{CA45844E-2CAF-4375-A40E-A9A7B3D6DB34}" destId="{D35E2634-7842-400D-A4CA-08CF39391678}" srcOrd="0" destOrd="0" parTransId="{A0B2338B-271F-4B95-A4EE-13106A17DDFE}" sibTransId="{43CD980A-879F-40D8-998C-DEDCED490058}"/>
    <dgm:cxn modelId="{10E7E9CC-F72E-410A-B91A-F4353FF50D79}" type="presOf" srcId="{43CD980A-879F-40D8-998C-DEDCED490058}" destId="{CC45944D-7ADE-48AE-992C-368116E2FDD1}" srcOrd="1" destOrd="0" presId="urn:microsoft.com/office/officeart/2005/8/layout/process1"/>
    <dgm:cxn modelId="{CF1CA582-545C-42E5-9855-00320B3A3349}" type="presOf" srcId="{F9DB44B6-664B-433E-9EAB-AAAA9DE47103}" destId="{E88C8173-49B4-4910-9D7C-09F546C48466}" srcOrd="0" destOrd="0" presId="urn:microsoft.com/office/officeart/2005/8/layout/process1"/>
    <dgm:cxn modelId="{6851F7AB-B316-416E-8E22-6EDDF99F317A}" type="presOf" srcId="{0BCD4140-F681-4E08-B774-4EE2D542BC5B}" destId="{072B0831-5BB6-43F8-9F5C-5FF0B53A4A53}" srcOrd="0" destOrd="0" presId="urn:microsoft.com/office/officeart/2005/8/layout/process1"/>
    <dgm:cxn modelId="{2D2FDE8B-27D3-4A2A-82C5-547D9A4F6EDD}" srcId="{CA45844E-2CAF-4375-A40E-A9A7B3D6DB34}" destId="{6DC13099-ADA2-4171-B560-3CE11F338204}" srcOrd="2" destOrd="0" parTransId="{1A7C0A87-A1AD-4B68-8EAF-C358F55DE6DD}" sibTransId="{0BCD4140-F681-4E08-B774-4EE2D542BC5B}"/>
    <dgm:cxn modelId="{9F246FF5-3EC7-4662-A8B7-2FBF4D603C60}" srcId="{CA45844E-2CAF-4375-A40E-A9A7B3D6DB34}" destId="{073ECCA7-6D80-4EB2-AF73-1F6A3429FAEB}" srcOrd="1" destOrd="0" parTransId="{B67D34CF-A75E-4ED0-9ACF-FCD0EEFDAE0A}" sibTransId="{F9DB44B6-664B-433E-9EAB-AAAA9DE47103}"/>
    <dgm:cxn modelId="{E5DFAD8F-641E-44F2-8BFB-D46AAA8D89BA}" type="presOf" srcId="{F9DB44B6-664B-433E-9EAB-AAAA9DE47103}" destId="{CF462479-DA88-439E-9873-508BFBBE9592}" srcOrd="1" destOrd="0" presId="urn:microsoft.com/office/officeart/2005/8/layout/process1"/>
    <dgm:cxn modelId="{BAF0B2F7-75FF-43C9-9723-1AA3540F2012}" type="presParOf" srcId="{E4AE09C3-C274-407E-978A-06AE110CEE5E}" destId="{2BD557F1-BAB1-42CA-B47E-EDF1D099A6E8}" srcOrd="0" destOrd="0" presId="urn:microsoft.com/office/officeart/2005/8/layout/process1"/>
    <dgm:cxn modelId="{4BCB1A0C-E6E2-4E9D-850D-6393BC3DBEC1}" type="presParOf" srcId="{E4AE09C3-C274-407E-978A-06AE110CEE5E}" destId="{D268B659-1557-4223-820D-6FC1E944030C}" srcOrd="1" destOrd="0" presId="urn:microsoft.com/office/officeart/2005/8/layout/process1"/>
    <dgm:cxn modelId="{C0854755-EC8A-4951-A5FF-FF9E82EF5839}" type="presParOf" srcId="{D268B659-1557-4223-820D-6FC1E944030C}" destId="{CC45944D-7ADE-48AE-992C-368116E2FDD1}" srcOrd="0" destOrd="0" presId="urn:microsoft.com/office/officeart/2005/8/layout/process1"/>
    <dgm:cxn modelId="{F856E50E-764F-4697-94B6-755740EFA807}" type="presParOf" srcId="{E4AE09C3-C274-407E-978A-06AE110CEE5E}" destId="{5D54099A-E251-477C-AE9C-402769AE47E3}" srcOrd="2" destOrd="0" presId="urn:microsoft.com/office/officeart/2005/8/layout/process1"/>
    <dgm:cxn modelId="{C556B507-713E-415D-985E-708A2582A053}" type="presParOf" srcId="{E4AE09C3-C274-407E-978A-06AE110CEE5E}" destId="{E88C8173-49B4-4910-9D7C-09F546C48466}" srcOrd="3" destOrd="0" presId="urn:microsoft.com/office/officeart/2005/8/layout/process1"/>
    <dgm:cxn modelId="{7D201F74-3220-4CEC-9E9C-7940CD6A2A36}" type="presParOf" srcId="{E88C8173-49B4-4910-9D7C-09F546C48466}" destId="{CF462479-DA88-439E-9873-508BFBBE9592}" srcOrd="0" destOrd="0" presId="urn:microsoft.com/office/officeart/2005/8/layout/process1"/>
    <dgm:cxn modelId="{5EF55BE4-7B91-46F5-98FA-81F3D999E1CB}" type="presParOf" srcId="{E4AE09C3-C274-407E-978A-06AE110CEE5E}" destId="{C3491317-EAFB-41D5-B6BF-1506376A9F11}" srcOrd="4" destOrd="0" presId="urn:microsoft.com/office/officeart/2005/8/layout/process1"/>
    <dgm:cxn modelId="{2826CDE4-A8E9-4FBC-A757-271EC948D074}" type="presParOf" srcId="{E4AE09C3-C274-407E-978A-06AE110CEE5E}" destId="{072B0831-5BB6-43F8-9F5C-5FF0B53A4A53}" srcOrd="5" destOrd="0" presId="urn:microsoft.com/office/officeart/2005/8/layout/process1"/>
    <dgm:cxn modelId="{21A8B769-2A6D-4175-A752-74D7E729E7A0}" type="presParOf" srcId="{072B0831-5BB6-43F8-9F5C-5FF0B53A4A53}" destId="{49CF7A77-44C2-45CB-B20F-6B69E88D0245}" srcOrd="0" destOrd="0" presId="urn:microsoft.com/office/officeart/2005/8/layout/process1"/>
    <dgm:cxn modelId="{6771116A-00CB-4068-9D50-FF3FDE6025E5}" type="presParOf" srcId="{E4AE09C3-C274-407E-978A-06AE110CEE5E}" destId="{3F83AD9F-1A36-4AB7-ACA4-4A7192A2A6EA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D557F1-BAB1-42CA-B47E-EDF1D099A6E8}">
      <dsp:nvSpPr>
        <dsp:cNvPr id="0" name=""/>
        <dsp:cNvSpPr/>
      </dsp:nvSpPr>
      <dsp:spPr>
        <a:xfrm>
          <a:off x="3607" y="376316"/>
          <a:ext cx="1577249" cy="946349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Fase 1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Avaliação Básica </a:t>
          </a:r>
          <a:endParaRPr lang="pt-BR" sz="1400" kern="1200" dirty="0"/>
        </a:p>
      </dsp:txBody>
      <dsp:txXfrm>
        <a:off x="3607" y="376316"/>
        <a:ext cx="1577249" cy="946349"/>
      </dsp:txXfrm>
    </dsp:sp>
    <dsp:sp modelId="{D268B659-1557-4223-820D-6FC1E944030C}">
      <dsp:nvSpPr>
        <dsp:cNvPr id="0" name=""/>
        <dsp:cNvSpPr/>
      </dsp:nvSpPr>
      <dsp:spPr>
        <a:xfrm>
          <a:off x="1738581" y="653912"/>
          <a:ext cx="334376" cy="3911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/>
        </a:p>
      </dsp:txBody>
      <dsp:txXfrm>
        <a:off x="1738581" y="653912"/>
        <a:ext cx="334376" cy="391157"/>
      </dsp:txXfrm>
    </dsp:sp>
    <dsp:sp modelId="{5D54099A-E251-477C-AE9C-402769AE47E3}">
      <dsp:nvSpPr>
        <dsp:cNvPr id="0" name=""/>
        <dsp:cNvSpPr/>
      </dsp:nvSpPr>
      <dsp:spPr>
        <a:xfrm>
          <a:off x="2211756" y="376316"/>
          <a:ext cx="1577249" cy="946349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Fase 2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Avaliação Avançada </a:t>
          </a:r>
          <a:endParaRPr lang="pt-BR" sz="1400" kern="1200" dirty="0"/>
        </a:p>
      </dsp:txBody>
      <dsp:txXfrm>
        <a:off x="2211756" y="376316"/>
        <a:ext cx="1577249" cy="946349"/>
      </dsp:txXfrm>
    </dsp:sp>
    <dsp:sp modelId="{E88C8173-49B4-4910-9D7C-09F546C48466}">
      <dsp:nvSpPr>
        <dsp:cNvPr id="0" name=""/>
        <dsp:cNvSpPr/>
      </dsp:nvSpPr>
      <dsp:spPr>
        <a:xfrm>
          <a:off x="3946731" y="653912"/>
          <a:ext cx="334376" cy="3911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/>
        </a:p>
      </dsp:txBody>
      <dsp:txXfrm>
        <a:off x="3946731" y="653912"/>
        <a:ext cx="334376" cy="391157"/>
      </dsp:txXfrm>
    </dsp:sp>
    <dsp:sp modelId="{C3491317-EAFB-41D5-B6BF-1506376A9F11}">
      <dsp:nvSpPr>
        <dsp:cNvPr id="0" name=""/>
        <dsp:cNvSpPr/>
      </dsp:nvSpPr>
      <dsp:spPr>
        <a:xfrm>
          <a:off x="4419905" y="376316"/>
          <a:ext cx="1577249" cy="946349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Fase 3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err="1"/>
            <a:t>Due</a:t>
          </a:r>
          <a:r>
            <a:rPr lang="pt-BR" sz="1400" b="1" kern="1200" dirty="0"/>
            <a:t> </a:t>
          </a:r>
          <a:r>
            <a:rPr lang="pt-BR" sz="1400" b="1" kern="1200" dirty="0" err="1" smtClean="0"/>
            <a:t>Diligence</a:t>
          </a:r>
          <a:endParaRPr lang="pt-BR" sz="1400" kern="1200" dirty="0"/>
        </a:p>
      </dsp:txBody>
      <dsp:txXfrm>
        <a:off x="4419905" y="376316"/>
        <a:ext cx="1577249" cy="946349"/>
      </dsp:txXfrm>
    </dsp:sp>
    <dsp:sp modelId="{072B0831-5BB6-43F8-9F5C-5FF0B53A4A53}">
      <dsp:nvSpPr>
        <dsp:cNvPr id="0" name=""/>
        <dsp:cNvSpPr/>
      </dsp:nvSpPr>
      <dsp:spPr>
        <a:xfrm>
          <a:off x="6154880" y="653912"/>
          <a:ext cx="334376" cy="3911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/>
        </a:p>
      </dsp:txBody>
      <dsp:txXfrm>
        <a:off x="6154880" y="653912"/>
        <a:ext cx="334376" cy="391157"/>
      </dsp:txXfrm>
    </dsp:sp>
    <dsp:sp modelId="{3F83AD9F-1A36-4AB7-ACA4-4A7192A2A6EA}">
      <dsp:nvSpPr>
        <dsp:cNvPr id="0" name=""/>
        <dsp:cNvSpPr/>
      </dsp:nvSpPr>
      <dsp:spPr>
        <a:xfrm>
          <a:off x="6628055" y="376316"/>
          <a:ext cx="1577249" cy="946349"/>
        </a:xfrm>
        <a:prstGeom prst="roundRect">
          <a:avLst>
            <a:gd name="adj" fmla="val 10000"/>
          </a:avLst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Fase 4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Aporte Financeiro e Geração de Valor</a:t>
          </a:r>
          <a:endParaRPr lang="pt-BR" sz="1400" kern="1200" dirty="0"/>
        </a:p>
      </dsp:txBody>
      <dsp:txXfrm>
        <a:off x="6628055" y="376316"/>
        <a:ext cx="1577249" cy="9463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2945659" cy="495857"/>
          </a:xfrm>
          <a:prstGeom prst="rect">
            <a:avLst/>
          </a:prstGeom>
        </p:spPr>
        <p:txBody>
          <a:bodyPr vert="horz" lIns="90962" tIns="45482" rIns="90962" bIns="4548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7" y="4"/>
            <a:ext cx="2945659" cy="495857"/>
          </a:xfrm>
          <a:prstGeom prst="rect">
            <a:avLst/>
          </a:prstGeom>
        </p:spPr>
        <p:txBody>
          <a:bodyPr vert="horz" lIns="90962" tIns="45482" rIns="90962" bIns="45482" rtlCol="0"/>
          <a:lstStyle>
            <a:lvl1pPr algn="r">
              <a:defRPr sz="1200"/>
            </a:lvl1pPr>
          </a:lstStyle>
          <a:p>
            <a:fld id="{3650B939-EAAD-4D6B-8606-0490A3D5D703}" type="datetimeFigureOut">
              <a:rPr lang="pt-BR" smtClean="0"/>
              <a:pPr/>
              <a:t>23/07/2014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62" tIns="45482" rIns="90962" bIns="4548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4602"/>
            <a:ext cx="5438140" cy="4467463"/>
          </a:xfrm>
          <a:prstGeom prst="rect">
            <a:avLst/>
          </a:prstGeom>
        </p:spPr>
        <p:txBody>
          <a:bodyPr vert="horz" lIns="90962" tIns="45482" rIns="90962" bIns="45482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4" y="9429202"/>
            <a:ext cx="2945659" cy="495857"/>
          </a:xfrm>
          <a:prstGeom prst="rect">
            <a:avLst/>
          </a:prstGeom>
        </p:spPr>
        <p:txBody>
          <a:bodyPr vert="horz" lIns="90962" tIns="45482" rIns="90962" bIns="4548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7" y="9429202"/>
            <a:ext cx="2945659" cy="495857"/>
          </a:xfrm>
          <a:prstGeom prst="rect">
            <a:avLst/>
          </a:prstGeom>
        </p:spPr>
        <p:txBody>
          <a:bodyPr vert="horz" lIns="90962" tIns="45482" rIns="90962" bIns="45482" rtlCol="0" anchor="b"/>
          <a:lstStyle>
            <a:lvl1pPr algn="r">
              <a:defRPr sz="1200"/>
            </a:lvl1pPr>
          </a:lstStyle>
          <a:p>
            <a:fld id="{1563399C-E400-4F54-8E5F-95D7CAE4E61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923862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3518520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15062-FDB1-4C25-B9B7-718A12E8035E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3518520" y="6381328"/>
            <a:ext cx="2133600" cy="365125"/>
          </a:xfrm>
          <a:prstGeom prst="rect">
            <a:avLst/>
          </a:prstGeom>
        </p:spPr>
        <p:txBody>
          <a:bodyPr/>
          <a:lstStyle/>
          <a:p>
            <a:fld id="{01F15062-FDB1-4C25-B9B7-718A12E8035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3518520" y="6381328"/>
            <a:ext cx="2133600" cy="365125"/>
          </a:xfrm>
          <a:prstGeom prst="rect">
            <a:avLst/>
          </a:prstGeom>
        </p:spPr>
        <p:txBody>
          <a:bodyPr/>
          <a:lstStyle/>
          <a:p>
            <a:fld id="{01F15062-FDB1-4C25-B9B7-718A12E8035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3518520" y="6381328"/>
            <a:ext cx="2133600" cy="365125"/>
          </a:xfrm>
          <a:prstGeom prst="rect">
            <a:avLst/>
          </a:prstGeom>
        </p:spPr>
        <p:txBody>
          <a:bodyPr/>
          <a:lstStyle/>
          <a:p>
            <a:fld id="{01F15062-FDB1-4C25-B9B7-718A12E8035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3518520" y="6381328"/>
            <a:ext cx="2133600" cy="365125"/>
          </a:xfrm>
          <a:prstGeom prst="rect">
            <a:avLst/>
          </a:prstGeom>
        </p:spPr>
        <p:txBody>
          <a:bodyPr/>
          <a:lstStyle/>
          <a:p>
            <a:fld id="{01F15062-FDB1-4C25-B9B7-718A12E8035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3518520" y="6381328"/>
            <a:ext cx="2133600" cy="365125"/>
          </a:xfrm>
          <a:prstGeom prst="rect">
            <a:avLst/>
          </a:prstGeom>
        </p:spPr>
        <p:txBody>
          <a:bodyPr/>
          <a:lstStyle/>
          <a:p>
            <a:fld id="{01F15062-FDB1-4C25-B9B7-718A12E8035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3518520" y="6381328"/>
            <a:ext cx="2133600" cy="365125"/>
          </a:xfrm>
          <a:prstGeom prst="rect">
            <a:avLst/>
          </a:prstGeom>
        </p:spPr>
        <p:txBody>
          <a:bodyPr/>
          <a:lstStyle/>
          <a:p>
            <a:fld id="{01F15062-FDB1-4C25-B9B7-718A12E8035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3518520" y="6381328"/>
            <a:ext cx="2133600" cy="365125"/>
          </a:xfrm>
          <a:prstGeom prst="rect">
            <a:avLst/>
          </a:prstGeom>
        </p:spPr>
        <p:txBody>
          <a:bodyPr/>
          <a:lstStyle/>
          <a:p>
            <a:fld id="{01F15062-FDB1-4C25-B9B7-718A12E8035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3518520" y="6381328"/>
            <a:ext cx="2133600" cy="365125"/>
          </a:xfrm>
          <a:prstGeom prst="rect">
            <a:avLst/>
          </a:prstGeom>
        </p:spPr>
        <p:txBody>
          <a:bodyPr/>
          <a:lstStyle/>
          <a:p>
            <a:fld id="{01F15062-FDB1-4C25-B9B7-718A12E8035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3518520" y="6381328"/>
            <a:ext cx="2133600" cy="365125"/>
          </a:xfrm>
          <a:prstGeom prst="rect">
            <a:avLst/>
          </a:prstGeom>
        </p:spPr>
        <p:txBody>
          <a:bodyPr/>
          <a:lstStyle/>
          <a:p>
            <a:fld id="{01F15062-FDB1-4C25-B9B7-718A12E8035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3518520" y="6381328"/>
            <a:ext cx="2133600" cy="365125"/>
          </a:xfrm>
          <a:prstGeom prst="rect">
            <a:avLst/>
          </a:prstGeom>
        </p:spPr>
        <p:txBody>
          <a:bodyPr/>
          <a:lstStyle/>
          <a:p>
            <a:fld id="{01F15062-FDB1-4C25-B9B7-718A12E8035E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F00183-16AC-46E5-BDC1-07CD7F43665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3049601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F00183-16AC-46E5-BDC1-07CD7F43665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624124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F00183-16AC-46E5-BDC1-07CD7F43665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60108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F00183-16AC-46E5-BDC1-07CD7F43665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2000988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F00183-16AC-46E5-BDC1-07CD7F43665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6670629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F00183-16AC-46E5-BDC1-07CD7F43665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1448867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F00183-16AC-46E5-BDC1-07CD7F43665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766666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F00183-16AC-46E5-BDC1-07CD7F43665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2404625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F00183-16AC-46E5-BDC1-07CD7F43665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178697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F00183-16AC-46E5-BDC1-07CD7F43665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664666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F00183-16AC-46E5-BDC1-07CD7F43665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018093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2"/>
          <p:cNvSpPr txBox="1">
            <a:spLocks/>
          </p:cNvSpPr>
          <p:nvPr userDrawn="1"/>
        </p:nvSpPr>
        <p:spPr>
          <a:xfrm>
            <a:off x="3509642" y="6448251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CB1D9F7-40B4-4933-899E-D617E1FDDBC9}" type="slidenum">
              <a:rPr lang="pt-BR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 userDrawn="1"/>
        </p:nvSpPr>
        <p:spPr bwMode="auto">
          <a:xfrm>
            <a:off x="107504" y="188317"/>
            <a:ext cx="3456384" cy="360363"/>
          </a:xfrm>
          <a:prstGeom prst="rect">
            <a:avLst/>
          </a:prstGeom>
          <a:noFill/>
          <a:ln>
            <a:noFill/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lvl="0">
              <a:spcBef>
                <a:spcPct val="0"/>
              </a:spcBef>
              <a:defRPr/>
            </a:pPr>
            <a:endParaRPr lang="pt-B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14" cstate="print"/>
          <a:srcRect t="40111" b="52889"/>
          <a:stretch>
            <a:fillRect/>
          </a:stretch>
        </p:blipFill>
        <p:spPr>
          <a:xfrm>
            <a:off x="0" y="188640"/>
            <a:ext cx="9144000" cy="3600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14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3518520" y="62706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pt-BR"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fld id="{01F15062-FDB1-4C25-B9B7-718A12E8035E}" type="slidenum">
              <a:rPr lang="pt-BR" smtClean="0"/>
              <a:pPr algn="ctr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396679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undoaeroespacial.com.b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/>
          <p:cNvSpPr/>
          <p:nvPr/>
        </p:nvSpPr>
        <p:spPr>
          <a:xfrm>
            <a:off x="0" y="0"/>
            <a:ext cx="9144000" cy="6237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0" y="511712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latin typeface="+mj-lt"/>
              </a:rPr>
              <a:t>Nome da empresa/Logomarca</a:t>
            </a:r>
            <a:endParaRPr lang="pt-BR" sz="1600" dirty="0">
              <a:latin typeface="+mj-lt"/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0" y="2420888"/>
            <a:ext cx="9144000" cy="1656184"/>
            <a:chOff x="0" y="2420888"/>
            <a:chExt cx="9144000" cy="1656184"/>
          </a:xfrm>
        </p:grpSpPr>
        <p:grpSp>
          <p:nvGrpSpPr>
            <p:cNvPr id="10" name="Grupo 9"/>
            <p:cNvGrpSpPr/>
            <p:nvPr/>
          </p:nvGrpSpPr>
          <p:grpSpPr>
            <a:xfrm>
              <a:off x="0" y="2420888"/>
              <a:ext cx="9144000" cy="1656184"/>
              <a:chOff x="0" y="2420888"/>
              <a:chExt cx="9144000" cy="1656184"/>
            </a:xfrm>
          </p:grpSpPr>
          <p:pic>
            <p:nvPicPr>
              <p:cNvPr id="6" name="Imagem 5"/>
              <p:cNvPicPr>
                <a:picLocks noChangeAspect="1"/>
              </p:cNvPicPr>
              <p:nvPr/>
            </p:nvPicPr>
            <p:blipFill>
              <a:blip r:embed="rId2" cstate="print"/>
              <a:srcRect t="15000" b="52800"/>
              <a:stretch>
                <a:fillRect/>
              </a:stretch>
            </p:blipFill>
            <p:spPr>
              <a:xfrm>
                <a:off x="0" y="2420888"/>
                <a:ext cx="9144000" cy="1656184"/>
              </a:xfrm>
              <a:prstGeom prst="rect">
                <a:avLst/>
              </a:prstGeom>
            </p:spPr>
          </p:pic>
          <p:pic>
            <p:nvPicPr>
              <p:cNvPr id="9" name="Imagem 8" descr="fundoaerodefesa-black.jpg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0A0B0D"/>
                  </a:clrFrom>
                  <a:clrTo>
                    <a:srgbClr val="0A0B0D">
                      <a:alpha val="0"/>
                    </a:srgbClr>
                  </a:clrTo>
                </a:clrChange>
              </a:blip>
              <a:srcRect l="227" t="55311" r="4166" b="34633"/>
              <a:stretch>
                <a:fillRect/>
              </a:stretch>
            </p:blipFill>
            <p:spPr>
              <a:xfrm>
                <a:off x="6504982" y="3861048"/>
                <a:ext cx="2639018" cy="155880"/>
              </a:xfrm>
              <a:prstGeom prst="rect">
                <a:avLst/>
              </a:prstGeom>
            </p:spPr>
          </p:pic>
        </p:grpSp>
        <p:sp>
          <p:nvSpPr>
            <p:cNvPr id="11" name="Retângulo 10"/>
            <p:cNvSpPr/>
            <p:nvPr/>
          </p:nvSpPr>
          <p:spPr>
            <a:xfrm>
              <a:off x="0" y="3059668"/>
              <a:ext cx="9144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72866">
                <a:spcBef>
                  <a:spcPct val="5000"/>
                </a:spcBef>
                <a:defRPr/>
              </a:pPr>
              <a:r>
                <a:rPr lang="pt-B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Plano Básico de Negócios</a:t>
              </a:r>
              <a:endPara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"/>
          <p:cNvSpPr txBox="1">
            <a:spLocks noChangeArrowheads="1"/>
          </p:cNvSpPr>
          <p:nvPr/>
        </p:nvSpPr>
        <p:spPr bwMode="auto">
          <a:xfrm>
            <a:off x="395536" y="764704"/>
            <a:ext cx="7920880" cy="105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t-BR" sz="1600" b="1" dirty="0" smtClean="0">
                <a:latin typeface="+mj-lt"/>
                <a:cs typeface="Arial" pitchFamily="34" charset="0"/>
              </a:rPr>
              <a:t>Fases de análise:</a:t>
            </a:r>
          </a:p>
          <a:p>
            <a:pPr algn="just">
              <a:lnSpc>
                <a:spcPct val="150000"/>
              </a:lnSpc>
            </a:pPr>
            <a:r>
              <a:rPr lang="pt-BR" sz="1600" dirty="0" smtClean="0">
                <a:latin typeface="+mj-lt"/>
              </a:rPr>
              <a:t>A avaliação do FUNDO AEROESPACIAL possui sua dinâmica estruturada em quatro fases:</a:t>
            </a:r>
            <a:endParaRPr lang="pt-BR" sz="1600" b="1" i="1" dirty="0">
              <a:latin typeface="+mj-lt"/>
              <a:cs typeface="Arial" pitchFamily="34" charset="0"/>
            </a:endParaRPr>
          </a:p>
        </p:txBody>
      </p:sp>
      <p:graphicFrame>
        <p:nvGraphicFramePr>
          <p:cNvPr id="3" name="Diagrama 2"/>
          <p:cNvGraphicFramePr/>
          <p:nvPr/>
        </p:nvGraphicFramePr>
        <p:xfrm>
          <a:off x="467544" y="1340768"/>
          <a:ext cx="8208912" cy="1698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tângulo de cantos arredondados 3"/>
          <p:cNvSpPr/>
          <p:nvPr/>
        </p:nvSpPr>
        <p:spPr>
          <a:xfrm>
            <a:off x="467544" y="2780928"/>
            <a:ext cx="1584176" cy="3744416"/>
          </a:xfrm>
          <a:prstGeom prst="roundRect">
            <a:avLst>
              <a:gd name="adj" fmla="val 10895"/>
            </a:avLst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>
                <a:solidFill>
                  <a:schemeClr val="tx1"/>
                </a:solidFill>
                <a:latin typeface="+mj-lt"/>
              </a:rPr>
              <a:t>Preenchimento e envio do Plano Básico </a:t>
            </a:r>
            <a:r>
              <a:rPr lang="pt-BR" sz="1200" smtClean="0">
                <a:solidFill>
                  <a:schemeClr val="tx1"/>
                </a:solidFill>
                <a:latin typeface="+mj-lt"/>
              </a:rPr>
              <a:t>de Negócios </a:t>
            </a:r>
            <a:r>
              <a:rPr lang="pt-BR" sz="1200" dirty="0" smtClean="0">
                <a:solidFill>
                  <a:schemeClr val="tx1"/>
                </a:solidFill>
                <a:latin typeface="+mj-lt"/>
              </a:rPr>
              <a:t>(este material). </a:t>
            </a:r>
          </a:p>
          <a:p>
            <a:pPr algn="ctr"/>
            <a:endParaRPr lang="pt-BR" sz="1200" dirty="0" smtClean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pt-BR" sz="1200" dirty="0" smtClean="0">
                <a:solidFill>
                  <a:schemeClr val="tx1"/>
                </a:solidFill>
                <a:latin typeface="+mj-lt"/>
              </a:rPr>
              <a:t>Favor preencher respondendo as pontuações registradas neste documento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2699792" y="2780928"/>
            <a:ext cx="1584176" cy="3744416"/>
          </a:xfrm>
          <a:prstGeom prst="roundRect">
            <a:avLst>
              <a:gd name="adj" fmla="val 10070"/>
            </a:avLst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>
                <a:solidFill>
                  <a:schemeClr val="tx1"/>
                </a:solidFill>
                <a:latin typeface="+mj-lt"/>
              </a:rPr>
              <a:t>Uma vez que a empresa seja aprovada na Avaliação Inicial, é solicitado o preenchimento do Material de Avaliação Avançada. Além  deste material também são realizadas visitas para discussões sobre a visão e estratégia da empresa, assim como, pode ser solicitado outras informações</a:t>
            </a:r>
            <a:endParaRPr lang="pt-BR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Retângulo de cantos arredondados 5"/>
          <p:cNvSpPr/>
          <p:nvPr/>
        </p:nvSpPr>
        <p:spPr>
          <a:xfrm>
            <a:off x="4932040" y="2780928"/>
            <a:ext cx="1584176" cy="3744416"/>
          </a:xfrm>
          <a:prstGeom prst="roundRect">
            <a:avLst>
              <a:gd name="adj" fmla="val 10895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>
                <a:solidFill>
                  <a:schemeClr val="tx1"/>
                </a:solidFill>
                <a:latin typeface="+mj-lt"/>
              </a:rPr>
              <a:t>Uma vez que seja aprovada na Fase 2, a empresa recebe uma </a:t>
            </a:r>
            <a:r>
              <a:rPr lang="pt-BR" sz="1200" dirty="0" err="1" smtClean="0">
                <a:solidFill>
                  <a:schemeClr val="tx1"/>
                </a:solidFill>
                <a:latin typeface="+mj-lt"/>
              </a:rPr>
              <a:t>Due</a:t>
            </a:r>
            <a:r>
              <a:rPr lang="pt-BR" sz="12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1200" dirty="0" err="1" smtClean="0">
                <a:solidFill>
                  <a:schemeClr val="tx1"/>
                </a:solidFill>
                <a:latin typeface="+mj-lt"/>
              </a:rPr>
              <a:t>Diligence</a:t>
            </a:r>
            <a:r>
              <a:rPr lang="pt-BR" sz="1200" dirty="0" smtClean="0">
                <a:solidFill>
                  <a:schemeClr val="tx1"/>
                </a:solidFill>
                <a:latin typeface="+mj-lt"/>
              </a:rPr>
              <a:t> de uma consultoria independente para apurar as informações apresentadas na fase anterior</a:t>
            </a:r>
          </a:p>
          <a:p>
            <a:pPr algn="ctr"/>
            <a:endParaRPr lang="pt-BR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7092280" y="2780928"/>
            <a:ext cx="1584176" cy="3744416"/>
          </a:xfrm>
          <a:prstGeom prst="roundRect">
            <a:avLst>
              <a:gd name="adj" fmla="val 9246"/>
            </a:avLst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>
                <a:solidFill>
                  <a:schemeClr val="tx1"/>
                </a:solidFill>
                <a:latin typeface="+mj-lt"/>
              </a:rPr>
              <a:t>Uma vez que a empresa seja aprovada na </a:t>
            </a:r>
            <a:r>
              <a:rPr lang="pt-BR" sz="1200" dirty="0" err="1" smtClean="0">
                <a:solidFill>
                  <a:schemeClr val="tx1"/>
                </a:solidFill>
                <a:latin typeface="+mj-lt"/>
              </a:rPr>
              <a:t>Due</a:t>
            </a:r>
            <a:r>
              <a:rPr lang="pt-BR" sz="12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1200" dirty="0" err="1" smtClean="0">
                <a:solidFill>
                  <a:schemeClr val="tx1"/>
                </a:solidFill>
                <a:latin typeface="+mj-lt"/>
              </a:rPr>
              <a:t>Diligence</a:t>
            </a:r>
            <a:r>
              <a:rPr lang="pt-BR" sz="1200" dirty="0" smtClean="0">
                <a:solidFill>
                  <a:schemeClr val="tx1"/>
                </a:solidFill>
                <a:latin typeface="+mj-lt"/>
              </a:rPr>
              <a:t> são finalizados os acordos e realizado a liberação do recurso. </a:t>
            </a:r>
          </a:p>
          <a:p>
            <a:pPr algn="ctr"/>
            <a:r>
              <a:rPr lang="pt-BR" sz="1200" dirty="0" smtClean="0">
                <a:solidFill>
                  <a:schemeClr val="tx1"/>
                </a:solidFill>
                <a:latin typeface="+mj-lt"/>
              </a:rPr>
              <a:t>Após o aporte financeiro, a empresa passa a contar com toda a equipe do Fundo atuando para </a:t>
            </a:r>
            <a:r>
              <a:rPr lang="pt-BR" sz="1200" smtClean="0">
                <a:solidFill>
                  <a:schemeClr val="tx1"/>
                </a:solidFill>
                <a:latin typeface="+mj-lt"/>
              </a:rPr>
              <a:t>gerar valor</a:t>
            </a:r>
            <a:endParaRPr lang="pt-BR" sz="1200" b="1" i="1" dirty="0" smtClean="0">
              <a:solidFill>
                <a:schemeClr val="tx1"/>
              </a:solidFill>
              <a:latin typeface="+mj-lt"/>
              <a:cs typeface="Arial" pitchFamily="34" charset="0"/>
            </a:endParaRPr>
          </a:p>
          <a:p>
            <a:pPr algn="ctr"/>
            <a:endParaRPr lang="pt-BR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Introdução – Panorama geral do processo 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"/>
          <p:cNvSpPr txBox="1">
            <a:spLocks noChangeArrowheads="1"/>
          </p:cNvSpPr>
          <p:nvPr/>
        </p:nvSpPr>
        <p:spPr bwMode="auto">
          <a:xfrm>
            <a:off x="395536" y="1148648"/>
            <a:ext cx="7920880" cy="105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  <a:noAutofit/>
          </a:bodyPr>
          <a:lstStyle/>
          <a:p>
            <a:endParaRPr lang="pt-BR" sz="1200" dirty="0" smtClean="0"/>
          </a:p>
          <a:p>
            <a:r>
              <a:rPr lang="pt-BR" sz="1400" dirty="0" smtClean="0"/>
              <a:t>Nome da empresa:</a:t>
            </a:r>
          </a:p>
          <a:p>
            <a:endParaRPr lang="pt-BR" sz="1400" dirty="0" smtClean="0"/>
          </a:p>
          <a:p>
            <a:r>
              <a:rPr lang="pt-BR" sz="1400" dirty="0" smtClean="0"/>
              <a:t>Razão social:</a:t>
            </a:r>
          </a:p>
          <a:p>
            <a:endParaRPr lang="pt-BR" sz="1400" dirty="0" smtClean="0"/>
          </a:p>
          <a:p>
            <a:r>
              <a:rPr lang="pt-BR" sz="1400" dirty="0" smtClean="0"/>
              <a:t>CNPJ/CPF (Startups)</a:t>
            </a:r>
          </a:p>
          <a:p>
            <a:endParaRPr lang="pt-BR" sz="1400" dirty="0" smtClean="0"/>
          </a:p>
          <a:p>
            <a:r>
              <a:rPr lang="pt-BR" sz="1400" dirty="0" smtClean="0"/>
              <a:t>Telefone:</a:t>
            </a:r>
          </a:p>
          <a:p>
            <a:endParaRPr lang="pt-BR" sz="1400" dirty="0" smtClean="0"/>
          </a:p>
          <a:p>
            <a:r>
              <a:rPr lang="pt-BR" sz="1400" dirty="0" smtClean="0"/>
              <a:t>E-mail de contato:</a:t>
            </a:r>
          </a:p>
          <a:p>
            <a:endParaRPr lang="pt-BR" sz="1400" dirty="0" smtClean="0"/>
          </a:p>
          <a:p>
            <a:r>
              <a:rPr lang="pt-BR" sz="1400" dirty="0" smtClean="0"/>
              <a:t>Nome da pessoa de contato:</a:t>
            </a:r>
          </a:p>
          <a:p>
            <a:endParaRPr lang="pt-BR" sz="1400" dirty="0" smtClean="0"/>
          </a:p>
          <a:p>
            <a:r>
              <a:rPr lang="pt-BR" sz="1400" dirty="0" smtClean="0"/>
              <a:t>Cargo:</a:t>
            </a:r>
          </a:p>
          <a:p>
            <a:endParaRPr lang="pt-BR" sz="1400" dirty="0" smtClean="0"/>
          </a:p>
          <a:p>
            <a:r>
              <a:rPr lang="pt-BR" sz="1400" dirty="0" smtClean="0"/>
              <a:t>Celular:</a:t>
            </a:r>
          </a:p>
          <a:p>
            <a:endParaRPr lang="pt-BR" sz="1400" dirty="0" smtClean="0"/>
          </a:p>
          <a:p>
            <a:r>
              <a:rPr lang="pt-BR" sz="1400" dirty="0" smtClean="0"/>
              <a:t>Endereço (Rua – Número – Complemento – Bairro – Cidade – Estado – CEP):</a:t>
            </a:r>
          </a:p>
          <a:p>
            <a:endParaRPr lang="pt-BR" sz="1400" dirty="0" smtClean="0"/>
          </a:p>
          <a:p>
            <a:r>
              <a:rPr lang="pt-BR" sz="1400" dirty="0" smtClean="0"/>
              <a:t>Como soube do Fundo aeroespacial:</a:t>
            </a:r>
          </a:p>
          <a:p>
            <a:endParaRPr lang="pt-BR" sz="1200" dirty="0" smtClean="0"/>
          </a:p>
          <a:p>
            <a:endParaRPr lang="pt-BR" sz="1200" dirty="0" smtClean="0"/>
          </a:p>
          <a:p>
            <a:endParaRPr lang="pt-BR" sz="1200" dirty="0" smtClean="0"/>
          </a:p>
          <a:p>
            <a:endParaRPr lang="pt-BR" sz="1200" dirty="0" smtClean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Informação cadastral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"/>
          <p:cNvSpPr txBox="1">
            <a:spLocks noChangeArrowheads="1"/>
          </p:cNvSpPr>
          <p:nvPr/>
        </p:nvSpPr>
        <p:spPr bwMode="auto">
          <a:xfrm>
            <a:off x="395536" y="932624"/>
            <a:ext cx="7920880" cy="105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r>
              <a:rPr lang="pt-BR" sz="1400" dirty="0" smtClean="0">
                <a:latin typeface="+mj-lt"/>
                <a:cs typeface="Arial" pitchFamily="34" charset="0"/>
              </a:rPr>
              <a:t>Breve descrição da empresa </a:t>
            </a: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r>
              <a:rPr lang="pt-BR" sz="1400" dirty="0" smtClean="0">
                <a:latin typeface="+mj-lt"/>
                <a:cs typeface="Arial" pitchFamily="34" charset="0"/>
              </a:rPr>
              <a:t>O que faz</a:t>
            </a: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r>
              <a:rPr lang="pt-BR" sz="1400" dirty="0" smtClean="0">
                <a:latin typeface="+mj-lt"/>
                <a:cs typeface="Arial" pitchFamily="34" charset="0"/>
              </a:rPr>
              <a:t>Onde esta localizada</a:t>
            </a: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r>
              <a:rPr lang="pt-BR" sz="1400" dirty="0" smtClean="0">
                <a:latin typeface="+mj-lt"/>
                <a:cs typeface="Arial" pitchFamily="34" charset="0"/>
              </a:rPr>
              <a:t>Diferenciais</a:t>
            </a: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r>
              <a:rPr lang="pt-BR" sz="1400" dirty="0" smtClean="0">
                <a:latin typeface="+mj-lt"/>
                <a:cs typeface="Arial" pitchFamily="34" charset="0"/>
              </a:rPr>
              <a:t>Possui filiais</a:t>
            </a: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r>
              <a:rPr lang="pt-BR" sz="1400" dirty="0" smtClean="0">
                <a:latin typeface="+mj-lt"/>
                <a:cs typeface="Arial" pitchFamily="34" charset="0"/>
              </a:rPr>
              <a:t>Numero de funcionários (quantos possuem nível superior)</a:t>
            </a: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endParaRPr lang="pt-BR" sz="1400" dirty="0" smtClean="0">
              <a:latin typeface="+mj-lt"/>
              <a:cs typeface="Arial" pitchFamily="34" charset="0"/>
            </a:endParaRP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endParaRPr lang="pt-BR" sz="1400" dirty="0" smtClean="0">
              <a:latin typeface="+mj-lt"/>
              <a:cs typeface="Arial" pitchFamily="34" charset="0"/>
            </a:endParaRP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endParaRPr lang="pt-BR" sz="1400" dirty="0" smtClean="0">
              <a:latin typeface="+mj-lt"/>
              <a:cs typeface="Arial" pitchFamily="34" charset="0"/>
            </a:endParaRP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endParaRPr lang="pt-BR" sz="1400" dirty="0" smtClean="0">
              <a:latin typeface="+mj-lt"/>
              <a:cs typeface="Arial" pitchFamily="34" charset="0"/>
            </a:endParaRP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endParaRPr lang="pt-BR" sz="1400" dirty="0">
              <a:latin typeface="+mj-lt"/>
              <a:cs typeface="Arial" pitchFamily="34" charset="0"/>
            </a:endParaRPr>
          </a:p>
        </p:txBody>
      </p:sp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Descrição da empresa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de cantos arredondados 3"/>
          <p:cNvSpPr/>
          <p:nvPr/>
        </p:nvSpPr>
        <p:spPr>
          <a:xfrm>
            <a:off x="323528" y="4077072"/>
            <a:ext cx="2592288" cy="2016224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Fotos </a:t>
            </a:r>
            <a:endParaRPr lang="pt-BR" dirty="0"/>
          </a:p>
        </p:txBody>
      </p:sp>
      <p:sp>
        <p:nvSpPr>
          <p:cNvPr id="5" name="Retângulo de cantos arredondados 4"/>
          <p:cNvSpPr/>
          <p:nvPr/>
        </p:nvSpPr>
        <p:spPr>
          <a:xfrm>
            <a:off x="3275856" y="4077072"/>
            <a:ext cx="2592288" cy="2016224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Fotos </a:t>
            </a:r>
            <a:endParaRPr lang="pt-BR" dirty="0"/>
          </a:p>
        </p:txBody>
      </p:sp>
      <p:sp>
        <p:nvSpPr>
          <p:cNvPr id="6" name="Retângulo de cantos arredondados 5"/>
          <p:cNvSpPr/>
          <p:nvPr/>
        </p:nvSpPr>
        <p:spPr>
          <a:xfrm>
            <a:off x="6228184" y="4077072"/>
            <a:ext cx="2592288" cy="2016224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Fotos </a:t>
            </a:r>
            <a:endParaRPr lang="pt-B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"/>
          <p:cNvSpPr txBox="1">
            <a:spLocks noChangeArrowheads="1"/>
          </p:cNvSpPr>
          <p:nvPr/>
        </p:nvSpPr>
        <p:spPr bwMode="auto">
          <a:xfrm>
            <a:off x="395536" y="932624"/>
            <a:ext cx="7920880" cy="105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r>
              <a:rPr lang="pt-BR" sz="1400" dirty="0" smtClean="0">
                <a:latin typeface="+mj-lt"/>
                <a:cs typeface="Arial" pitchFamily="34" charset="0"/>
              </a:rPr>
              <a:t>Como começou </a:t>
            </a: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r>
              <a:rPr lang="pt-BR" sz="1400" dirty="0" smtClean="0">
                <a:latin typeface="+mj-lt"/>
                <a:cs typeface="Arial" pitchFamily="34" charset="0"/>
              </a:rPr>
              <a:t>Sócios (composição societária)</a:t>
            </a: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r>
              <a:rPr lang="pt-BR" sz="1400" dirty="0" smtClean="0">
                <a:latin typeface="+mj-lt"/>
                <a:cs typeface="Arial" pitchFamily="34" charset="0"/>
              </a:rPr>
              <a:t>Perfil dos sócios e </a:t>
            </a:r>
            <a:r>
              <a:rPr lang="pt-BR" sz="1400" dirty="0" err="1" smtClean="0">
                <a:latin typeface="+mj-lt"/>
                <a:cs typeface="Arial" pitchFamily="34" charset="0"/>
              </a:rPr>
              <a:t>executivos-chave</a:t>
            </a:r>
            <a:endParaRPr lang="pt-BR" sz="1400" dirty="0" smtClean="0">
              <a:latin typeface="+mj-lt"/>
              <a:cs typeface="Arial" pitchFamily="34" charset="0"/>
            </a:endParaRP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r>
              <a:rPr lang="pt-BR" sz="1400" dirty="0" smtClean="0">
                <a:latin typeface="+mj-lt"/>
                <a:cs typeface="Arial" pitchFamily="34" charset="0"/>
              </a:rPr>
              <a:t>Se já recebeu investimento</a:t>
            </a: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r>
              <a:rPr lang="pt-BR" sz="1400" dirty="0" smtClean="0">
                <a:latin typeface="+mj-lt"/>
                <a:cs typeface="Arial" pitchFamily="34" charset="0"/>
              </a:rPr>
              <a:t>Se já recebeu recurso de FINEP, FAPESP, </a:t>
            </a:r>
            <a:r>
              <a:rPr lang="pt-BR" sz="1400" dirty="0" err="1" smtClean="0">
                <a:latin typeface="+mj-lt"/>
                <a:cs typeface="Arial" pitchFamily="34" charset="0"/>
              </a:rPr>
              <a:t>CNpQ</a:t>
            </a:r>
            <a:r>
              <a:rPr lang="pt-BR" sz="1400" dirty="0" smtClean="0">
                <a:latin typeface="+mj-lt"/>
                <a:cs typeface="Arial" pitchFamily="34" charset="0"/>
              </a:rPr>
              <a:t> entre outros</a:t>
            </a: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endParaRPr lang="pt-BR" sz="1400" dirty="0" smtClean="0">
              <a:latin typeface="+mj-lt"/>
              <a:cs typeface="Arial" pitchFamily="34" charset="0"/>
            </a:endParaRP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endParaRPr lang="pt-BR" sz="1400" dirty="0" smtClean="0">
              <a:latin typeface="+mj-lt"/>
              <a:cs typeface="Arial" pitchFamily="34" charset="0"/>
            </a:endParaRP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endParaRPr lang="pt-BR" sz="1400" dirty="0" smtClean="0">
              <a:latin typeface="+mj-lt"/>
              <a:cs typeface="Arial" pitchFamily="34" charset="0"/>
            </a:endParaRP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endParaRPr lang="pt-BR" sz="1400" dirty="0" smtClean="0">
              <a:latin typeface="+mj-lt"/>
              <a:cs typeface="Arial" pitchFamily="34" charset="0"/>
            </a:endParaRPr>
          </a:p>
          <a:p>
            <a:pPr algn="just" defTabSz="1072866">
              <a:lnSpc>
                <a:spcPct val="200000"/>
              </a:lnSpc>
              <a:spcBef>
                <a:spcPct val="5000"/>
              </a:spcBef>
              <a:defRPr/>
            </a:pPr>
            <a:endParaRPr lang="pt-BR" sz="1400" dirty="0">
              <a:latin typeface="+mj-lt"/>
              <a:cs typeface="Arial" pitchFamily="34" charset="0"/>
            </a:endParaRPr>
          </a:p>
        </p:txBody>
      </p:sp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História da empresa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de cantos arredondados 3"/>
          <p:cNvSpPr/>
          <p:nvPr/>
        </p:nvSpPr>
        <p:spPr>
          <a:xfrm>
            <a:off x="323528" y="4077072"/>
            <a:ext cx="2592288" cy="2016224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Fotos </a:t>
            </a:r>
            <a:endParaRPr lang="pt-BR" dirty="0"/>
          </a:p>
        </p:txBody>
      </p:sp>
      <p:sp>
        <p:nvSpPr>
          <p:cNvPr id="5" name="Retângulo de cantos arredondados 4"/>
          <p:cNvSpPr/>
          <p:nvPr/>
        </p:nvSpPr>
        <p:spPr>
          <a:xfrm>
            <a:off x="3275856" y="4077072"/>
            <a:ext cx="2592288" cy="2016224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Fotos </a:t>
            </a:r>
            <a:endParaRPr lang="pt-BR" dirty="0"/>
          </a:p>
        </p:txBody>
      </p:sp>
      <p:sp>
        <p:nvSpPr>
          <p:cNvPr id="6" name="Retângulo de cantos arredondados 5"/>
          <p:cNvSpPr/>
          <p:nvPr/>
        </p:nvSpPr>
        <p:spPr>
          <a:xfrm>
            <a:off x="6228184" y="4077072"/>
            <a:ext cx="2592288" cy="2016224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Fotos </a:t>
            </a:r>
            <a:endParaRPr lang="pt-B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Produtos, serviços e tecnologias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215007" y="764704"/>
          <a:ext cx="8533457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7711"/>
                <a:gridCol w="1043445"/>
                <a:gridCol w="1066682"/>
                <a:gridCol w="1275434"/>
                <a:gridCol w="1385374"/>
                <a:gridCol w="1534811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Produtos, serviço</a:t>
                      </a:r>
                      <a:r>
                        <a:rPr lang="pt-BR" sz="1200" baseline="0" dirty="0" smtClean="0"/>
                        <a:t>s e tecnologias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Mercado de atuação 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Volume</a:t>
                      </a:r>
                      <a:r>
                        <a:rPr lang="pt-BR" sz="1200" baseline="0" dirty="0" smtClean="0"/>
                        <a:t> de vendas no ano passado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Possibilidade de emprego em novos mercados?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Estimativa de faturamento anual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Foto</a:t>
                      </a:r>
                      <a:endParaRPr lang="pt-B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Nome do produto </a:t>
                      </a:r>
                      <a:r>
                        <a:rPr lang="pt-BR" sz="1200" baseline="0" dirty="0" smtClean="0"/>
                        <a:t> e utilidade</a:t>
                      </a:r>
                      <a:endParaRPr lang="pt-BR" sz="1200" dirty="0" smtClean="0"/>
                    </a:p>
                    <a:p>
                      <a:endParaRPr lang="pt-BR" sz="1200" dirty="0" smtClean="0"/>
                    </a:p>
                    <a:p>
                      <a:endParaRPr lang="pt-BR" sz="1200" dirty="0" smtClean="0"/>
                    </a:p>
                    <a:p>
                      <a:endParaRPr lang="pt-BR" sz="1200" dirty="0" smtClean="0"/>
                    </a:p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 smtClean="0"/>
                    </a:p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Nome do produto </a:t>
                      </a:r>
                      <a:r>
                        <a:rPr lang="pt-BR" sz="1200" baseline="0" dirty="0" smtClean="0"/>
                        <a:t> e utilidade</a:t>
                      </a:r>
                      <a:endParaRPr lang="pt-BR" sz="1200" dirty="0" smtClean="0"/>
                    </a:p>
                    <a:p>
                      <a:endParaRPr lang="pt-BR" sz="1200" dirty="0" smtClean="0"/>
                    </a:p>
                    <a:p>
                      <a:endParaRPr lang="pt-BR" sz="1200" dirty="0" smtClean="0"/>
                    </a:p>
                    <a:p>
                      <a:endParaRPr lang="pt-BR" sz="1200" dirty="0" smtClean="0"/>
                    </a:p>
                    <a:p>
                      <a:endParaRPr lang="pt-BR" sz="1200" dirty="0" smtClean="0"/>
                    </a:p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Nome do produto </a:t>
                      </a:r>
                      <a:r>
                        <a:rPr lang="pt-BR" sz="1200" baseline="0" dirty="0" smtClean="0"/>
                        <a:t> e utilidade</a:t>
                      </a:r>
                      <a:endParaRPr lang="pt-BR" sz="1200" dirty="0" smtClean="0"/>
                    </a:p>
                    <a:p>
                      <a:endParaRPr lang="pt-BR" sz="1200" dirty="0" smtClean="0"/>
                    </a:p>
                    <a:p>
                      <a:endParaRPr lang="pt-BR" sz="1200" dirty="0"/>
                    </a:p>
                    <a:p>
                      <a:endParaRPr lang="pt-BR" sz="1200" dirty="0"/>
                    </a:p>
                    <a:p>
                      <a:endParaRPr lang="pt-BR" sz="1200" dirty="0"/>
                    </a:p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179512" y="692696"/>
            <a:ext cx="4248472" cy="1152128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sz="1400" b="1" dirty="0" err="1" smtClean="0"/>
              <a:t>Informações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sobre</a:t>
            </a:r>
            <a:r>
              <a:rPr lang="en-US" sz="1400" b="1" dirty="0" smtClean="0"/>
              <a:t> o </a:t>
            </a:r>
            <a:r>
              <a:rPr lang="en-US" sz="1400" b="1" dirty="0" err="1" smtClean="0"/>
              <a:t>mercado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nacional</a:t>
            </a:r>
            <a:r>
              <a:rPr lang="en-US" sz="1400" b="1" dirty="0" smtClean="0"/>
              <a:t> </a:t>
            </a:r>
          </a:p>
          <a:p>
            <a:pPr marL="0" lvl="1" algn="ctr"/>
            <a:r>
              <a:rPr lang="en-US" sz="1400" dirty="0" smtClean="0"/>
              <a:t>(</a:t>
            </a:r>
            <a:r>
              <a:rPr lang="en-US" sz="1400" dirty="0" err="1" smtClean="0"/>
              <a:t>detalhar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segmento</a:t>
            </a:r>
            <a:r>
              <a:rPr lang="en-US" sz="1400" dirty="0" smtClean="0"/>
              <a:t> de </a:t>
            </a:r>
            <a:r>
              <a:rPr lang="en-US" sz="1400" dirty="0" err="1" smtClean="0"/>
              <a:t>negócio</a:t>
            </a:r>
            <a:r>
              <a:rPr lang="en-US" sz="1400" dirty="0" smtClean="0"/>
              <a:t>)</a:t>
            </a:r>
            <a:endParaRPr lang="pt-BR" sz="1400" dirty="0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4716016" y="692696"/>
            <a:ext cx="4248472" cy="1152128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sz="1400" b="1" dirty="0" err="1" smtClean="0"/>
              <a:t>Informações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sobre</a:t>
            </a:r>
            <a:r>
              <a:rPr lang="en-US" sz="1400" b="1" dirty="0" smtClean="0"/>
              <a:t> o </a:t>
            </a:r>
            <a:r>
              <a:rPr lang="en-US" sz="1400" b="1" dirty="0" err="1" smtClean="0"/>
              <a:t>mercado</a:t>
            </a:r>
            <a:r>
              <a:rPr lang="en-US" sz="1400" b="1" dirty="0" smtClean="0"/>
              <a:t> no </a:t>
            </a:r>
            <a:r>
              <a:rPr lang="en-US" sz="1400" b="1" dirty="0" err="1" smtClean="0"/>
              <a:t>internacional</a:t>
            </a:r>
            <a:r>
              <a:rPr lang="en-US" sz="1400" b="1" dirty="0" smtClean="0"/>
              <a:t> </a:t>
            </a:r>
          </a:p>
          <a:p>
            <a:pPr marL="0" lvl="1" algn="ctr"/>
            <a:r>
              <a:rPr lang="en-US" sz="1400" dirty="0" smtClean="0"/>
              <a:t>(</a:t>
            </a:r>
            <a:r>
              <a:rPr lang="en-US" sz="1400" dirty="0" err="1" smtClean="0"/>
              <a:t>detalhar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segmento</a:t>
            </a:r>
            <a:r>
              <a:rPr lang="en-US" sz="1400" dirty="0" smtClean="0"/>
              <a:t> de </a:t>
            </a:r>
            <a:r>
              <a:rPr lang="en-US" sz="1400" dirty="0" err="1" smtClean="0"/>
              <a:t>negócio</a:t>
            </a:r>
            <a:r>
              <a:rPr lang="en-US" sz="1400" dirty="0" smtClean="0"/>
              <a:t>)</a:t>
            </a:r>
            <a:endParaRPr lang="pt-BR" sz="1400" dirty="0"/>
          </a:p>
        </p:txBody>
      </p:sp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Informações de mercado 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de cantos arredondados 4"/>
          <p:cNvSpPr/>
          <p:nvPr/>
        </p:nvSpPr>
        <p:spPr>
          <a:xfrm>
            <a:off x="179512" y="2060848"/>
            <a:ext cx="4248472" cy="4176464"/>
          </a:xfrm>
          <a:prstGeom prst="roundRect">
            <a:avLst>
              <a:gd name="adj" fmla="val 4918"/>
            </a:avLst>
          </a:prstGeom>
          <a:noFill/>
          <a:ln>
            <a:solidFill>
              <a:schemeClr val="tx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pt-BR" dirty="0" smtClean="0"/>
              <a:t> </a:t>
            </a:r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endParaRPr lang="pt-BR" dirty="0" smtClean="0"/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endParaRPr lang="pt-BR" dirty="0" smtClean="0"/>
          </a:p>
        </p:txBody>
      </p:sp>
      <p:sp>
        <p:nvSpPr>
          <p:cNvPr id="6" name="Retângulo de cantos arredondados 5"/>
          <p:cNvSpPr/>
          <p:nvPr/>
        </p:nvSpPr>
        <p:spPr>
          <a:xfrm>
            <a:off x="4716016" y="2060848"/>
            <a:ext cx="4248472" cy="4176464"/>
          </a:xfrm>
          <a:prstGeom prst="roundRect">
            <a:avLst>
              <a:gd name="adj" fmla="val 4918"/>
            </a:avLst>
          </a:prstGeom>
          <a:noFill/>
          <a:ln>
            <a:solidFill>
              <a:schemeClr val="tx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pt-BR" dirty="0" smtClean="0"/>
              <a:t> </a:t>
            </a:r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</a:pPr>
            <a:endParaRPr lang="pt-BR" dirty="0" smtClean="0"/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endParaRPr lang="pt-BR" dirty="0" smtClean="0"/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endParaRPr lang="pt-BR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Clientes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251520" y="764704"/>
          <a:ext cx="8424936" cy="276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6790"/>
                <a:gridCol w="2604073"/>
                <a:gridCol w="2604073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Clientes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Volume</a:t>
                      </a:r>
                      <a:r>
                        <a:rPr lang="pt-BR" sz="1200" baseline="0" dirty="0" smtClean="0"/>
                        <a:t>  anual de vendas  para o cliente (R$)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Produtos adquiridos</a:t>
                      </a:r>
                      <a:endParaRPr lang="pt-B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xxx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 smtClean="0"/>
                    </a:p>
                    <a:p>
                      <a:endParaRPr lang="pt-B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tângulo de cantos arredondados 6"/>
          <p:cNvSpPr/>
          <p:nvPr/>
        </p:nvSpPr>
        <p:spPr>
          <a:xfrm>
            <a:off x="575048" y="5085184"/>
            <a:ext cx="7813376" cy="792088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O ciclo de aquisição de clientes da empresa é de _________ dias</a:t>
            </a:r>
            <a:endParaRPr lang="pt-BR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Análise </a:t>
            </a:r>
            <a:r>
              <a:rPr lang="pt-BR" sz="1600" b="1" dirty="0" err="1" smtClean="0"/>
              <a:t>SWOT</a:t>
            </a:r>
            <a:r>
              <a:rPr lang="pt-BR" sz="1600" b="1" dirty="0" smtClean="0"/>
              <a:t> da empresa em relação aos principais concorrentes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683568" y="836712"/>
          <a:ext cx="3552056" cy="260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2056"/>
              </a:tblGrid>
              <a:tr h="710502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Pontos  Fortes</a:t>
                      </a:r>
                      <a:endParaRPr lang="pt-B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1897562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t-BR" dirty="0" smtClean="0"/>
                        <a:t> </a:t>
                      </a:r>
                      <a:endParaRPr lang="pt-BR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4572000" y="836712"/>
          <a:ext cx="3528392" cy="260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2"/>
              </a:tblGrid>
              <a:tr h="710502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Pontos Fracos</a:t>
                      </a:r>
                      <a:endParaRPr lang="pt-BR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897562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t-BR" dirty="0" smtClean="0"/>
                        <a:t> </a:t>
                      </a:r>
                      <a:endParaRPr lang="pt-BR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683568" y="3645024"/>
          <a:ext cx="3552056" cy="260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2056"/>
              </a:tblGrid>
              <a:tr h="710502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Ameaças</a:t>
                      </a:r>
                      <a:endParaRPr lang="pt-BR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1897562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t-BR" dirty="0" smtClean="0"/>
                        <a:t> </a:t>
                      </a:r>
                      <a:endParaRPr lang="pt-B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4572000" y="3645024"/>
          <a:ext cx="3528392" cy="260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2"/>
              </a:tblGrid>
              <a:tr h="710502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Oportunidades</a:t>
                      </a:r>
                      <a:endParaRPr lang="pt-BR" dirty="0"/>
                    </a:p>
                  </a:txBody>
                  <a:tcPr/>
                </a:tc>
              </a:tr>
              <a:tr h="1897562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t-BR" dirty="0" smtClean="0"/>
                        <a:t> 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Estratégias:  Empresa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251520" y="764704"/>
          <a:ext cx="8640960" cy="451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9858"/>
                <a:gridCol w="3005551"/>
                <a:gridCol w="300555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Estratégia de curto prazo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Estratégia de médio prazo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Estratégia de longo prazo</a:t>
                      </a:r>
                      <a:endParaRPr lang="pt-B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t-BR" sz="1400" dirty="0" smtClean="0"/>
                        <a:t> </a:t>
                      </a:r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t-BR" sz="1400" dirty="0" smtClean="0"/>
                        <a:t> </a:t>
                      </a:r>
                    </a:p>
                    <a:p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t-BR" sz="1400" dirty="0" smtClean="0"/>
                        <a:t> </a:t>
                      </a:r>
                    </a:p>
                    <a:p>
                      <a:endParaRPr lang="pt-BR" sz="1400" dirty="0" smtClean="0"/>
                    </a:p>
                    <a:p>
                      <a:endParaRPr lang="pt-BR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Necessidade de Investimento 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251520" y="836712"/>
          <a:ext cx="8568952" cy="3016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151"/>
                <a:gridCol w="5787801"/>
              </a:tblGrid>
              <a:tr h="52065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Investimentos 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R$</a:t>
                      </a:r>
                      <a:endParaRPr lang="pt-BR" sz="1400" dirty="0"/>
                    </a:p>
                  </a:txBody>
                  <a:tcPr/>
                </a:tc>
              </a:tr>
              <a:tr h="727487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Investimento em infraestrutura</a:t>
                      </a:r>
                    </a:p>
                    <a:p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/>
                </a:tc>
              </a:tr>
              <a:tr h="7274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/>
                        <a:t>Capital de giro </a:t>
                      </a:r>
                      <a:endParaRPr lang="pt-BR" sz="1400" baseline="0" dirty="0" smtClean="0"/>
                    </a:p>
                    <a:p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/>
                </a:tc>
              </a:tr>
              <a:tr h="52065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Outros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/>
                </a:tc>
              </a:tr>
              <a:tr h="520652">
                <a:tc>
                  <a:txBody>
                    <a:bodyPr/>
                    <a:lstStyle/>
                    <a:p>
                      <a:r>
                        <a:rPr lang="pt-BR" sz="1400" b="1" dirty="0" smtClean="0">
                          <a:solidFill>
                            <a:schemeClr val="bg1"/>
                          </a:solidFill>
                        </a:rPr>
                        <a:t>TOTAL DE USOS:</a:t>
                      </a:r>
                      <a:endParaRPr lang="pt-BR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Retângulo 8"/>
          <p:cNvSpPr/>
          <p:nvPr/>
        </p:nvSpPr>
        <p:spPr>
          <a:xfrm>
            <a:off x="395536" y="4167951"/>
            <a:ext cx="2537874" cy="19543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100" b="1" dirty="0" smtClean="0"/>
              <a:t>Valor do aporte solicitado para o Fundo:</a:t>
            </a:r>
          </a:p>
          <a:p>
            <a:endParaRPr lang="pt-BR" sz="1100" b="1" dirty="0" smtClean="0"/>
          </a:p>
          <a:p>
            <a:endParaRPr lang="pt-BR" sz="1100" b="1" dirty="0" smtClean="0"/>
          </a:p>
          <a:p>
            <a:endParaRPr lang="pt-BR" sz="1100" b="1" dirty="0" smtClean="0"/>
          </a:p>
          <a:p>
            <a:endParaRPr lang="pt-BR" sz="1100" b="1" dirty="0" smtClean="0"/>
          </a:p>
          <a:p>
            <a:r>
              <a:rPr lang="pt-BR" sz="1100" b="1" dirty="0" smtClean="0"/>
              <a:t>Outras Fontes de recursos:</a:t>
            </a:r>
          </a:p>
          <a:p>
            <a:endParaRPr lang="pt-BR" sz="1100" b="1" dirty="0" smtClean="0"/>
          </a:p>
          <a:p>
            <a:endParaRPr lang="pt-BR" sz="1100" b="1" dirty="0" smtClean="0"/>
          </a:p>
          <a:p>
            <a:endParaRPr lang="pt-BR" sz="1100" b="1" dirty="0" smtClean="0"/>
          </a:p>
          <a:p>
            <a:endParaRPr lang="pt-BR" sz="1100" b="1" dirty="0" smtClean="0"/>
          </a:p>
          <a:p>
            <a:r>
              <a:rPr lang="pt-BR" sz="1100" b="1" dirty="0" smtClean="0"/>
              <a:t>Total de fontes:</a:t>
            </a:r>
            <a:endParaRPr lang="pt-BR" sz="1100" b="1" dirty="0"/>
          </a:p>
        </p:txBody>
      </p:sp>
      <p:sp>
        <p:nvSpPr>
          <p:cNvPr id="8" name="Retângulo 7"/>
          <p:cNvSpPr/>
          <p:nvPr/>
        </p:nvSpPr>
        <p:spPr>
          <a:xfrm>
            <a:off x="3059832" y="4077072"/>
            <a:ext cx="5760640" cy="432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3059832" y="4941168"/>
            <a:ext cx="5760640" cy="432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3059832" y="5805264"/>
            <a:ext cx="5760640" cy="432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Demonstração de Resultados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1331640" y="1970162"/>
          <a:ext cx="6120681" cy="2407896"/>
        </p:xfrm>
        <a:graphic>
          <a:graphicData uri="http://schemas.openxmlformats.org/drawingml/2006/table">
            <a:tbl>
              <a:tblPr/>
              <a:tblGrid>
                <a:gridCol w="3427333"/>
                <a:gridCol w="673337"/>
                <a:gridCol w="673337"/>
                <a:gridCol w="673337"/>
                <a:gridCol w="673337"/>
              </a:tblGrid>
              <a:tr h="3009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R$ MM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2010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2011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2012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2013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009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Receita Líquida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3009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(-) Custos dos produtos e serviços vendidos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09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Lucro Bruto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3009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(-) Despesas operacionais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09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EBITDA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3009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Margem EBITDA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09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Lucro líquido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35496" y="6063099"/>
            <a:ext cx="1800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b="1" dirty="0" smtClean="0">
                <a:latin typeface="Arial" pitchFamily="34" charset="0"/>
                <a:cs typeface="Arial" pitchFamily="34" charset="0"/>
              </a:rPr>
              <a:t>Fonte: Companhia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Balanço Patrimonial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5496" y="6063099"/>
            <a:ext cx="1800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b="1" dirty="0" smtClean="0">
                <a:latin typeface="Arial" pitchFamily="34" charset="0"/>
                <a:cs typeface="Arial" pitchFamily="34" charset="0"/>
              </a:rPr>
              <a:t>Fonte: Companhia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827584" y="1196757"/>
          <a:ext cx="7272807" cy="4356815"/>
        </p:xfrm>
        <a:graphic>
          <a:graphicData uri="http://schemas.openxmlformats.org/drawingml/2006/table">
            <a:tbl>
              <a:tblPr/>
              <a:tblGrid>
                <a:gridCol w="4483239"/>
                <a:gridCol w="1394784"/>
                <a:gridCol w="1394784"/>
              </a:tblGrid>
              <a:tr h="20787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R$ MM</a:t>
                      </a:r>
                    </a:p>
                  </a:txBody>
                  <a:tcPr marL="7815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2012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7815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2013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7815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Ativo Total</a:t>
                      </a:r>
                    </a:p>
                  </a:txBody>
                  <a:tcPr marL="7815" marR="7815" marT="78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Circulante</a:t>
                      </a:r>
                    </a:p>
                  </a:txBody>
                  <a:tcPr marL="70338" marR="7815" marT="78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Caixa e equivalentes de caixa</a:t>
                      </a:r>
                    </a:p>
                  </a:txBody>
                  <a:tcPr marL="140677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Contas a receber</a:t>
                      </a:r>
                    </a:p>
                  </a:txBody>
                  <a:tcPr marL="140677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Estoques</a:t>
                      </a:r>
                    </a:p>
                  </a:txBody>
                  <a:tcPr marL="140677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Outros</a:t>
                      </a:r>
                    </a:p>
                  </a:txBody>
                  <a:tcPr marL="140677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Não-Circulante</a:t>
                      </a:r>
                    </a:p>
                  </a:txBody>
                  <a:tcPr marL="70338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407228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R$ MM</a:t>
                      </a:r>
                    </a:p>
                  </a:txBody>
                  <a:tcPr marL="7815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7815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7815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Passivo e Patrimônio Líquido Total</a:t>
                      </a:r>
                    </a:p>
                  </a:txBody>
                  <a:tcPr marL="7815" marR="7815" marT="78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Circulante</a:t>
                      </a:r>
                    </a:p>
                  </a:txBody>
                  <a:tcPr marL="70338" marR="7815" marT="78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Empréstimos e financiamentos</a:t>
                      </a:r>
                    </a:p>
                  </a:txBody>
                  <a:tcPr marL="140677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Fornecedores</a:t>
                      </a:r>
                    </a:p>
                  </a:txBody>
                  <a:tcPr marL="140677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Provisões trabalhistas</a:t>
                      </a:r>
                    </a:p>
                  </a:txBody>
                  <a:tcPr marL="140677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Outros</a:t>
                      </a:r>
                    </a:p>
                  </a:txBody>
                  <a:tcPr marL="140677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Não-Circulante</a:t>
                      </a:r>
                    </a:p>
                  </a:txBody>
                  <a:tcPr marL="70338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Empréstimos e financiamentos</a:t>
                      </a:r>
                    </a:p>
                  </a:txBody>
                  <a:tcPr marL="140677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Provisões</a:t>
                      </a:r>
                    </a:p>
                  </a:txBody>
                  <a:tcPr marL="140677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8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Patrimônio Líquido</a:t>
                      </a:r>
                    </a:p>
                  </a:txBody>
                  <a:tcPr marL="70338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815" marR="7815" marT="7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err="1" smtClean="0"/>
              <a:t>Backlog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494890" y="1682131"/>
          <a:ext cx="7794183" cy="2682974"/>
        </p:xfrm>
        <a:graphic>
          <a:graphicData uri="http://schemas.openxmlformats.org/drawingml/2006/table">
            <a:tbl>
              <a:tblPr/>
              <a:tblGrid>
                <a:gridCol w="3645062"/>
                <a:gridCol w="1008112"/>
                <a:gridCol w="1080120"/>
                <a:gridCol w="1080120"/>
                <a:gridCol w="980769"/>
              </a:tblGrid>
              <a:tr h="38328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5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Produto</a:t>
                      </a:r>
                      <a:endParaRPr lang="pt-BR" sz="15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5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2014 (R$)</a:t>
                      </a:r>
                      <a:endParaRPr lang="pt-BR" sz="15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5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2015 (R$)</a:t>
                      </a:r>
                      <a:endParaRPr lang="pt-BR" sz="15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5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2016 (R$)</a:t>
                      </a:r>
                      <a:endParaRPr lang="pt-BR" sz="15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5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2017 (R$)</a:t>
                      </a:r>
                      <a:endParaRPr lang="pt-BR" sz="15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8328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5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Produtos</a:t>
                      </a:r>
                      <a:r>
                        <a:rPr lang="pt-BR" sz="15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_____</a:t>
                      </a:r>
                      <a:endParaRPr lang="pt-BR" sz="15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383282">
                <a:tc>
                  <a:txBody>
                    <a:bodyPr/>
                    <a:lstStyle/>
                    <a:p>
                      <a:pPr algn="l" fontAlgn="ctr"/>
                      <a:endParaRPr lang="pt-BR" sz="1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09164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3282">
                <a:tc>
                  <a:txBody>
                    <a:bodyPr/>
                    <a:lstStyle/>
                    <a:p>
                      <a:pPr algn="l" fontAlgn="ctr"/>
                      <a:endParaRPr lang="pt-BR" sz="15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383282">
                <a:tc>
                  <a:txBody>
                    <a:bodyPr/>
                    <a:lstStyle/>
                    <a:p>
                      <a:pPr algn="l" fontAlgn="ctr"/>
                      <a:endParaRPr lang="pt-BR" sz="1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09164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3282">
                <a:tc>
                  <a:txBody>
                    <a:bodyPr/>
                    <a:lstStyle/>
                    <a:p>
                      <a:pPr algn="l" fontAlgn="ctr"/>
                      <a:endParaRPr lang="pt-BR" sz="15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383282">
                <a:tc>
                  <a:txBody>
                    <a:bodyPr/>
                    <a:lstStyle/>
                    <a:p>
                      <a:pPr algn="l" fontAlgn="ctr"/>
                      <a:endParaRPr lang="pt-BR" sz="15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09164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5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35496" y="6063099"/>
            <a:ext cx="1800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b="1" dirty="0" smtClean="0">
                <a:latin typeface="Arial" pitchFamily="34" charset="0"/>
                <a:cs typeface="Arial" pitchFamily="34" charset="0"/>
              </a:rPr>
              <a:t>Fonte: Companhia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Projeções 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5496" y="6063099"/>
            <a:ext cx="1800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b="1" dirty="0" smtClean="0">
                <a:latin typeface="Arial" pitchFamily="34" charset="0"/>
                <a:cs typeface="Arial" pitchFamily="34" charset="0"/>
              </a:rPr>
              <a:t>Fonte: Companhia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1331640" y="1970162"/>
          <a:ext cx="6120681" cy="2407896"/>
        </p:xfrm>
        <a:graphic>
          <a:graphicData uri="http://schemas.openxmlformats.org/drawingml/2006/table">
            <a:tbl>
              <a:tblPr/>
              <a:tblGrid>
                <a:gridCol w="3427333"/>
                <a:gridCol w="673337"/>
                <a:gridCol w="673337"/>
                <a:gridCol w="673337"/>
                <a:gridCol w="673337"/>
              </a:tblGrid>
              <a:tr h="3009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R$ MM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2014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2015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2016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2017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009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Receita Líquida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3009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(-) Custos dos produtos e serviços vendidos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09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Lucro Bruto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3009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(-) Despesas operacionais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09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EBITDA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3009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Margem EBITDA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09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Lucro líquido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"/>
          <p:cNvSpPr txBox="1">
            <a:spLocks noChangeArrowheads="1"/>
          </p:cNvSpPr>
          <p:nvPr/>
        </p:nvSpPr>
        <p:spPr bwMode="auto">
          <a:xfrm>
            <a:off x="0" y="548680"/>
            <a:ext cx="9144000" cy="69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  <a:noAutofit/>
          </a:bodyPr>
          <a:lstStyle/>
          <a:p>
            <a:pPr defTabSz="1072866">
              <a:lnSpc>
                <a:spcPct val="150000"/>
              </a:lnSpc>
              <a:spcBef>
                <a:spcPct val="5000"/>
              </a:spcBef>
              <a:defRPr/>
            </a:pPr>
            <a:r>
              <a:rPr lang="pt-BR" sz="1600" b="1" dirty="0" smtClean="0"/>
              <a:t>A ) Descreva as principais tecnologias que sustentam os principais produtos ou serviços que são a base das projeções de receita da Empresa para os próximos anos (3 a 5 )</a:t>
            </a:r>
            <a:endParaRPr lang="pt-B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198785"/>
            <a:ext cx="46698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lang="pt-BR" sz="1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* C</a:t>
            </a:r>
            <a:r>
              <a:rPr kumimoji="0" lang="pt-B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aso uma ou outra questão não seja aplicável favor mencionar o motivo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Análise Técnica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-36512" y="1364672"/>
            <a:ext cx="9144000" cy="69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  <a:noAutofit/>
          </a:bodyPr>
          <a:lstStyle/>
          <a:p>
            <a:pPr defTabSz="1072866">
              <a:lnSpc>
                <a:spcPct val="150000"/>
              </a:lnSpc>
              <a:spcBef>
                <a:spcPct val="5000"/>
              </a:spcBef>
              <a:defRPr/>
            </a:pPr>
            <a:r>
              <a:rPr lang="pt-BR" sz="1600" dirty="0" smtClean="0"/>
              <a:t>(Resposta)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"/>
          <p:cNvSpPr txBox="1">
            <a:spLocks noChangeArrowheads="1"/>
          </p:cNvSpPr>
          <p:nvPr/>
        </p:nvSpPr>
        <p:spPr bwMode="auto">
          <a:xfrm>
            <a:off x="0" y="548680"/>
            <a:ext cx="9144000" cy="69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pt-BR" sz="1600" b="1" dirty="0" smtClean="0"/>
              <a:t>B) Descreva o atual grau de maturidade destas tecnologias e os principais desafios tecnológicos relacionados. </a:t>
            </a:r>
            <a:endParaRPr lang="pt-BR" sz="16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198785"/>
            <a:ext cx="46698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lang="pt-BR" sz="1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* C</a:t>
            </a:r>
            <a:r>
              <a:rPr kumimoji="0" lang="pt-B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aso uma ou outra questão não seja aplicável favor mencionar o motivo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Análise Técnica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-36512" y="1364672"/>
            <a:ext cx="9144000" cy="69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  <a:noAutofit/>
          </a:bodyPr>
          <a:lstStyle/>
          <a:p>
            <a:pPr defTabSz="1072866">
              <a:lnSpc>
                <a:spcPct val="150000"/>
              </a:lnSpc>
              <a:spcBef>
                <a:spcPct val="5000"/>
              </a:spcBef>
              <a:defRPr/>
            </a:pPr>
            <a:r>
              <a:rPr lang="pt-BR" sz="1600" dirty="0" smtClean="0"/>
              <a:t>(Resposta)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"/>
          <p:cNvSpPr txBox="1">
            <a:spLocks noChangeArrowheads="1"/>
          </p:cNvSpPr>
          <p:nvPr/>
        </p:nvSpPr>
        <p:spPr bwMode="auto">
          <a:xfrm>
            <a:off x="0" y="548680"/>
            <a:ext cx="9144000" cy="69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pt-BR" sz="1600" b="1" dirty="0" smtClean="0"/>
              <a:t>C) Descreva como estes desafios serão endereçados nos próximos anos (3 a 5 anos)</a:t>
            </a:r>
            <a:endParaRPr lang="pt-BR" sz="16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198785"/>
            <a:ext cx="46698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lang="pt-BR" sz="1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* C</a:t>
            </a:r>
            <a:r>
              <a:rPr kumimoji="0" lang="pt-B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aso uma ou outra questão não seja aplicável favor mencionar o motivo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Análise Técnica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-36512" y="1364672"/>
            <a:ext cx="9144000" cy="69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  <a:noAutofit/>
          </a:bodyPr>
          <a:lstStyle/>
          <a:p>
            <a:pPr defTabSz="1072866">
              <a:lnSpc>
                <a:spcPct val="150000"/>
              </a:lnSpc>
              <a:spcBef>
                <a:spcPct val="5000"/>
              </a:spcBef>
              <a:defRPr/>
            </a:pPr>
            <a:r>
              <a:rPr lang="pt-BR" sz="1600" dirty="0" smtClean="0"/>
              <a:t>(Resposta)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"/>
          <p:cNvSpPr txBox="1">
            <a:spLocks noChangeArrowheads="1"/>
          </p:cNvSpPr>
          <p:nvPr/>
        </p:nvSpPr>
        <p:spPr bwMode="auto">
          <a:xfrm>
            <a:off x="0" y="548680"/>
            <a:ext cx="9144000" cy="69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pt-BR" sz="1600" b="1" dirty="0" smtClean="0"/>
              <a:t>D) Descreva quais são os produtos/serviços ou rotas tecnológicas substitutas, seu grau de maturidade e eventual impacto competitivo.</a:t>
            </a:r>
            <a:endParaRPr lang="pt-BR" sz="16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198785"/>
            <a:ext cx="46698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lang="pt-BR" sz="1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* C</a:t>
            </a:r>
            <a:r>
              <a:rPr kumimoji="0" lang="pt-B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aso uma ou outra questão não seja aplicável favor mencionar o motivo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Análise Técnica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-36512" y="1412776"/>
            <a:ext cx="9144000" cy="69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  <a:noAutofit/>
          </a:bodyPr>
          <a:lstStyle/>
          <a:p>
            <a:pPr defTabSz="1072866">
              <a:lnSpc>
                <a:spcPct val="150000"/>
              </a:lnSpc>
              <a:spcBef>
                <a:spcPct val="5000"/>
              </a:spcBef>
              <a:defRPr/>
            </a:pPr>
            <a:r>
              <a:rPr lang="pt-BR" sz="1600" dirty="0" smtClean="0"/>
              <a:t>(Resposta)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"/>
          <p:cNvSpPr txBox="1">
            <a:spLocks noChangeArrowheads="1"/>
          </p:cNvSpPr>
          <p:nvPr/>
        </p:nvSpPr>
        <p:spPr bwMode="auto">
          <a:xfrm>
            <a:off x="0" y="620688"/>
            <a:ext cx="9144000" cy="69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pt-BR" sz="1600" b="1" dirty="0" smtClean="0"/>
              <a:t>E) Mencionar a situação atual (status) de patentes relacionadas se houver.</a:t>
            </a:r>
            <a:endParaRPr lang="pt-BR" sz="16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198785"/>
            <a:ext cx="46698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lang="pt-BR" sz="1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* C</a:t>
            </a:r>
            <a:r>
              <a:rPr kumimoji="0" lang="pt-B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aso uma ou outra questão não seja aplicável favor mencionar o motivo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496" y="188640"/>
            <a:ext cx="4320480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pt-BR" sz="1600" b="1" dirty="0" smtClean="0"/>
              <a:t>Análise Técnica</a:t>
            </a:r>
            <a:endParaRPr lang="en-US" sz="1600" b="1" spc="352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-36512" y="1436680"/>
            <a:ext cx="9144000" cy="69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  <a:noAutofit/>
          </a:bodyPr>
          <a:lstStyle/>
          <a:p>
            <a:pPr defTabSz="1072866">
              <a:spcBef>
                <a:spcPct val="5000"/>
              </a:spcBef>
              <a:defRPr/>
            </a:pPr>
            <a:r>
              <a:rPr lang="pt-BR" sz="1600" dirty="0" smtClean="0"/>
              <a:t>(Resposta)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35496" y="188640"/>
            <a:ext cx="8280920" cy="1560272"/>
            <a:chOff x="35496" y="188640"/>
            <a:chExt cx="8280920" cy="1560272"/>
          </a:xfrm>
        </p:grpSpPr>
        <p:sp>
          <p:nvSpPr>
            <p:cNvPr id="16" name="Rectangle 4"/>
            <p:cNvSpPr txBox="1">
              <a:spLocks noChangeArrowheads="1"/>
            </p:cNvSpPr>
            <p:nvPr/>
          </p:nvSpPr>
          <p:spPr bwMode="auto">
            <a:xfrm>
              <a:off x="395536" y="692696"/>
              <a:ext cx="7920880" cy="1056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107287" tIns="53643" rIns="107287" bIns="53643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pt-BR" sz="1200" dirty="0" smtClean="0"/>
            </a:p>
            <a:p>
              <a:pPr algn="just">
                <a:lnSpc>
                  <a:spcPct val="150000"/>
                </a:lnSpc>
              </a:pPr>
              <a:endParaRPr lang="pt-BR" sz="1400" dirty="0" smtClean="0"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BR" sz="1400" dirty="0" smtClean="0">
                  <a:latin typeface="Arial" pitchFamily="34" charset="0"/>
                  <a:cs typeface="Arial" pitchFamily="34" charset="0"/>
                </a:rPr>
                <a:t>Acesse o site </a:t>
              </a:r>
              <a:r>
                <a:rPr lang="pt-BR" sz="1400" dirty="0" smtClean="0">
                  <a:latin typeface="Arial" pitchFamily="34" charset="0"/>
                  <a:cs typeface="Arial" pitchFamily="34" charset="0"/>
                  <a:hlinkClick r:id="rId2"/>
                </a:rPr>
                <a:t>www.fundoaeroespacial.com.br</a:t>
              </a:r>
              <a:r>
                <a:rPr lang="pt-BR" sz="1400" dirty="0" smtClean="0">
                  <a:latin typeface="Arial" pitchFamily="34" charset="0"/>
                  <a:cs typeface="Arial" pitchFamily="34" charset="0"/>
                </a:rPr>
                <a:t>. </a:t>
              </a:r>
            </a:p>
            <a:p>
              <a:pPr algn="just">
                <a:lnSpc>
                  <a:spcPct val="150000"/>
                </a:lnSpc>
              </a:pPr>
              <a:endParaRPr lang="pt-BR" sz="1400" dirty="0" smtClean="0"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BR" sz="1400" dirty="0" smtClean="0">
                  <a:latin typeface="Arial" pitchFamily="34" charset="0"/>
                  <a:cs typeface="Arial" pitchFamily="34" charset="0"/>
                </a:rPr>
                <a:t>Acesse o </a:t>
              </a:r>
              <a:r>
                <a:rPr lang="pt-BR" sz="1400" dirty="0" smtClean="0"/>
                <a:t>link </a:t>
              </a:r>
              <a:r>
                <a:rPr lang="pt-BR" sz="1400" dirty="0" smtClean="0">
                  <a:latin typeface="Arial" pitchFamily="34" charset="0"/>
                  <a:cs typeface="Arial" pitchFamily="34" charset="0"/>
                </a:rPr>
                <a:t>SUBMETER PROPOSTA</a:t>
              </a:r>
            </a:p>
            <a:p>
              <a:pPr algn="just">
                <a:lnSpc>
                  <a:spcPct val="150000"/>
                </a:lnSpc>
              </a:pPr>
              <a:endParaRPr lang="pt-BR" sz="1400" dirty="0" smtClean="0"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BR" sz="1400" dirty="0" smtClean="0">
                  <a:latin typeface="Arial" pitchFamily="34" charset="0"/>
                  <a:cs typeface="Arial" pitchFamily="34" charset="0"/>
                </a:rPr>
                <a:t>Acesse seu cadastro (ou faça um cadastro - caso </a:t>
              </a:r>
              <a:r>
                <a:rPr lang="pt-BR" sz="1400" dirty="0" err="1" smtClean="0">
                  <a:latin typeface="Arial" pitchFamily="34" charset="0"/>
                  <a:cs typeface="Arial" pitchFamily="34" charset="0"/>
                </a:rPr>
                <a:t>jnão</a:t>
              </a:r>
              <a:r>
                <a:rPr lang="pt-BR" sz="1400" dirty="0" smtClean="0">
                  <a:latin typeface="Arial" pitchFamily="34" charset="0"/>
                  <a:cs typeface="Arial" pitchFamily="34" charset="0"/>
                </a:rPr>
                <a:t> tenha)</a:t>
              </a:r>
            </a:p>
            <a:p>
              <a:pPr algn="just">
                <a:lnSpc>
                  <a:spcPct val="150000"/>
                </a:lnSpc>
              </a:pPr>
              <a:endParaRPr lang="pt-BR" sz="1400" dirty="0" smtClean="0"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BR" sz="1400" dirty="0" smtClean="0">
                  <a:latin typeface="Arial" pitchFamily="34" charset="0"/>
                  <a:cs typeface="Arial" pitchFamily="34" charset="0"/>
                </a:rPr>
                <a:t>Faça o </a:t>
              </a:r>
              <a:r>
                <a:rPr lang="pt-BR" sz="1400" dirty="0" err="1" smtClean="0">
                  <a:latin typeface="Arial" pitchFamily="34" charset="0"/>
                  <a:cs typeface="Arial" pitchFamily="34" charset="0"/>
                </a:rPr>
                <a:t>Upload</a:t>
              </a:r>
              <a:r>
                <a:rPr lang="pt-BR" sz="1400" dirty="0" smtClean="0">
                  <a:latin typeface="Arial" pitchFamily="34" charset="0"/>
                  <a:cs typeface="Arial" pitchFamily="34" charset="0"/>
                </a:rPr>
                <a:t> do </a:t>
              </a:r>
              <a:r>
                <a:rPr lang="pt-BR" sz="1400" b="1" dirty="0" smtClean="0">
                  <a:latin typeface="Arial" pitchFamily="34" charset="0"/>
                  <a:cs typeface="Arial" pitchFamily="34" charset="0"/>
                </a:rPr>
                <a:t>Plano Básico de Negócios </a:t>
              </a:r>
              <a:r>
                <a:rPr lang="pt-BR" sz="1400" dirty="0" smtClean="0">
                  <a:latin typeface="Arial" pitchFamily="34" charset="0"/>
                  <a:cs typeface="Arial" pitchFamily="34" charset="0"/>
                </a:rPr>
                <a:t>nas versões PPTX e PDF (o próprio site fornecerá os espaços respectivos).</a:t>
              </a:r>
            </a:p>
            <a:p>
              <a:pPr algn="just">
                <a:lnSpc>
                  <a:spcPct val="150000"/>
                </a:lnSpc>
              </a:pPr>
              <a:endParaRPr lang="pt-BR" sz="1400" dirty="0" smtClean="0"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BR" sz="1400" dirty="0" smtClean="0">
                  <a:latin typeface="Arial" pitchFamily="34" charset="0"/>
                  <a:cs typeface="Arial" pitchFamily="34" charset="0"/>
                </a:rPr>
                <a:t>Aparecerá uma mensagem: </a:t>
              </a:r>
              <a:r>
                <a:rPr lang="pt-BR" sz="1400" u="sng" dirty="0" smtClean="0">
                  <a:latin typeface="Arial" pitchFamily="34" charset="0"/>
                  <a:cs typeface="Arial" pitchFamily="34" charset="0"/>
                </a:rPr>
                <a:t>Sua proposta foi cadastrada com sucesso!</a:t>
              </a:r>
            </a:p>
            <a:p>
              <a:pPr algn="just">
                <a:lnSpc>
                  <a:spcPct val="150000"/>
                </a:lnSpc>
              </a:pPr>
              <a:endParaRPr lang="pt-BR" sz="1400" dirty="0" smtClean="0"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BR" sz="1400" dirty="0" smtClean="0">
                  <a:latin typeface="Arial" pitchFamily="34" charset="0"/>
                  <a:cs typeface="Arial" pitchFamily="34" charset="0"/>
                </a:rPr>
                <a:t>Pronto! </a:t>
              </a:r>
            </a:p>
            <a:p>
              <a:pPr algn="just">
                <a:lnSpc>
                  <a:spcPct val="150000"/>
                </a:lnSpc>
              </a:pPr>
              <a:endParaRPr lang="pt-BR" sz="1400" dirty="0" smtClean="0"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BR" sz="1400" dirty="0" smtClean="0">
                  <a:latin typeface="Arial" pitchFamily="34" charset="0"/>
                  <a:cs typeface="Arial" pitchFamily="34" charset="0"/>
                </a:rPr>
                <a:t>Aguarde a equipe do Fundo entrar em contato!  </a:t>
              </a:r>
            </a:p>
            <a:p>
              <a:pPr algn="just">
                <a:lnSpc>
                  <a:spcPct val="150000"/>
                </a:lnSpc>
              </a:pPr>
              <a:endParaRPr lang="pt-BR" sz="1400" dirty="0" smtClean="0"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pt-BR" sz="1400" dirty="0" smtClean="0">
                <a:latin typeface="Arial" pitchFamily="34" charset="0"/>
                <a:cs typeface="Arial" pitchFamily="34" charset="0"/>
              </a:endParaRPr>
            </a:p>
            <a:p>
              <a:endParaRPr lang="pt-BR" sz="1200" dirty="0" smtClean="0"/>
            </a:p>
            <a:p>
              <a:endParaRPr lang="pt-BR" sz="1200" dirty="0" smtClean="0"/>
            </a:p>
            <a:p>
              <a:endParaRPr lang="pt-BR" sz="1200" dirty="0" smtClean="0"/>
            </a:p>
          </p:txBody>
        </p:sp>
        <p:sp>
          <p:nvSpPr>
            <p:cNvPr id="3" name="Rectangle 4"/>
            <p:cNvSpPr>
              <a:spLocks noChangeArrowheads="1"/>
            </p:cNvSpPr>
            <p:nvPr/>
          </p:nvSpPr>
          <p:spPr bwMode="auto">
            <a:xfrm>
              <a:off x="35496" y="188640"/>
              <a:ext cx="4320480" cy="3603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r>
                <a:rPr lang="pt-BR" sz="1600" b="1" dirty="0" smtClean="0"/>
                <a:t>Enviando o material</a:t>
              </a:r>
              <a:endParaRPr lang="en-US" sz="1600" b="1" spc="352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9128</TotalTime>
  <Words>865</Words>
  <Application>Microsoft Office PowerPoint</Application>
  <PresentationFormat>Apresentação na tela (4:3)</PresentationFormat>
  <Paragraphs>271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21</vt:i4>
      </vt:variant>
    </vt:vector>
  </HeadingPairs>
  <TitlesOfParts>
    <vt:vector size="23" baseType="lpstr">
      <vt:lpstr>Tema do Office</vt:lpstr>
      <vt:lpstr>Personalizar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PORTBANK</dc:title>
  <dc:creator>Anna Maria</dc:creator>
  <cp:lastModifiedBy>bghizoni</cp:lastModifiedBy>
  <cp:revision>693</cp:revision>
  <dcterms:created xsi:type="dcterms:W3CDTF">2010-07-29T15:00:56Z</dcterms:created>
  <dcterms:modified xsi:type="dcterms:W3CDTF">2014-07-23T14:29:20Z</dcterms:modified>
</cp:coreProperties>
</file>